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93"/>
  </p:notesMasterIdLst>
  <p:sldIdLst>
    <p:sldId id="256" r:id="rId2"/>
    <p:sldId id="333" r:id="rId3"/>
    <p:sldId id="259" r:id="rId4"/>
    <p:sldId id="334" r:id="rId5"/>
    <p:sldId id="337" r:id="rId6"/>
    <p:sldId id="335" r:id="rId7"/>
    <p:sldId id="338" r:id="rId8"/>
    <p:sldId id="387" r:id="rId9"/>
    <p:sldId id="389" r:id="rId10"/>
    <p:sldId id="390" r:id="rId11"/>
    <p:sldId id="391" r:id="rId12"/>
    <p:sldId id="388" r:id="rId13"/>
    <p:sldId id="378" r:id="rId14"/>
    <p:sldId id="379" r:id="rId15"/>
    <p:sldId id="380" r:id="rId16"/>
    <p:sldId id="381" r:id="rId17"/>
    <p:sldId id="382" r:id="rId18"/>
    <p:sldId id="383" r:id="rId19"/>
    <p:sldId id="384" r:id="rId20"/>
    <p:sldId id="385" r:id="rId21"/>
    <p:sldId id="392" r:id="rId22"/>
    <p:sldId id="393" r:id="rId23"/>
    <p:sldId id="394" r:id="rId24"/>
    <p:sldId id="395" r:id="rId25"/>
    <p:sldId id="396" r:id="rId26"/>
    <p:sldId id="397" r:id="rId27"/>
    <p:sldId id="398" r:id="rId28"/>
    <p:sldId id="399" r:id="rId29"/>
    <p:sldId id="400" r:id="rId30"/>
    <p:sldId id="401" r:id="rId31"/>
    <p:sldId id="402" r:id="rId32"/>
    <p:sldId id="403" r:id="rId33"/>
    <p:sldId id="404" r:id="rId34"/>
    <p:sldId id="405" r:id="rId35"/>
    <p:sldId id="406" r:id="rId36"/>
    <p:sldId id="407"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49" r:id="rId50"/>
    <p:sldId id="408" r:id="rId51"/>
    <p:sldId id="409" r:id="rId52"/>
    <p:sldId id="410" r:id="rId53"/>
    <p:sldId id="411" r:id="rId54"/>
    <p:sldId id="412" r:id="rId55"/>
    <p:sldId id="413" r:id="rId56"/>
    <p:sldId id="414" r:id="rId57"/>
    <p:sldId id="415" r:id="rId58"/>
    <p:sldId id="416" r:id="rId59"/>
    <p:sldId id="417" r:id="rId60"/>
    <p:sldId id="418" r:id="rId61"/>
    <p:sldId id="419" r:id="rId62"/>
    <p:sldId id="420" r:id="rId63"/>
    <p:sldId id="421" r:id="rId64"/>
    <p:sldId id="422" r:id="rId65"/>
    <p:sldId id="423" r:id="rId66"/>
    <p:sldId id="424" r:id="rId67"/>
    <p:sldId id="425" r:id="rId68"/>
    <p:sldId id="372" r:id="rId69"/>
    <p:sldId id="373" r:id="rId70"/>
    <p:sldId id="374" r:id="rId71"/>
    <p:sldId id="375" r:id="rId72"/>
    <p:sldId id="376" r:id="rId73"/>
    <p:sldId id="377" r:id="rId74"/>
    <p:sldId id="426" r:id="rId75"/>
    <p:sldId id="427" r:id="rId76"/>
    <p:sldId id="428" r:id="rId77"/>
    <p:sldId id="429" r:id="rId78"/>
    <p:sldId id="430" r:id="rId79"/>
    <p:sldId id="431" r:id="rId80"/>
    <p:sldId id="432" r:id="rId81"/>
    <p:sldId id="433" r:id="rId82"/>
    <p:sldId id="434" r:id="rId83"/>
    <p:sldId id="435" r:id="rId84"/>
    <p:sldId id="436" r:id="rId85"/>
    <p:sldId id="336" r:id="rId86"/>
    <p:sldId id="339" r:id="rId87"/>
    <p:sldId id="356" r:id="rId88"/>
    <p:sldId id="359" r:id="rId89"/>
    <p:sldId id="357" r:id="rId90"/>
    <p:sldId id="358" r:id="rId91"/>
    <p:sldId id="308" r:id="rId92"/>
  </p:sldIdLst>
  <p:sldSz cx="9144000" cy="5143500" type="screen16x9"/>
  <p:notesSz cx="6858000" cy="9144000"/>
  <p:embeddedFontLst>
    <p:embeddedFont>
      <p:font typeface="Open Sans" panose="020B0606030504020204" pitchFamily="34" charset="0"/>
      <p:regular r:id="rId94"/>
      <p:bold r:id="rId95"/>
      <p:italic r:id="rId96"/>
      <p:boldItalic r:id="rId97"/>
    </p:embeddedFont>
    <p:embeddedFont>
      <p:font typeface="Roboto Condensed Light" panose="02000000000000000000" pitchFamily="2" charset="0"/>
      <p:regular r:id="rId98"/>
      <p:italic r:id="rId99"/>
    </p:embeddedFont>
    <p:embeddedFont>
      <p:font typeface="Montserrat" panose="00000500000000000000" pitchFamily="2" charset="0"/>
      <p:regular r:id="rId100"/>
      <p:bold r:id="rId101"/>
      <p:italic r:id="rId102"/>
      <p:boldItalic r:id="rId103"/>
    </p:embeddedFont>
    <p:embeddedFont>
      <p:font typeface="Consolas" panose="020B0609020204030204" pitchFamily="49" charset="0"/>
      <p:regular r:id="rId104"/>
      <p:bold r:id="rId105"/>
      <p:italic r:id="rId106"/>
      <p:boldItalic r:id="rId107"/>
    </p:embeddedFont>
    <p:embeddedFont>
      <p:font typeface="Darker Grotesque Medium" panose="020B0604020202020204" charset="0"/>
      <p:regular r:id="rId108"/>
      <p:bold r:id="rId109"/>
    </p:embeddedFont>
    <p:embeddedFont>
      <p:font typeface="Calibri" panose="020F0502020204030204" pitchFamily="34" charset="0"/>
      <p:regular r:id="rId110"/>
      <p:bold r:id="rId111"/>
      <p:italic r:id="rId112"/>
      <p:boldItalic r:id="rId113"/>
    </p:embeddedFont>
    <p:embeddedFont>
      <p:font typeface="Calibri Light" panose="020F0302020204030204" pitchFamily="34" charset="0"/>
      <p:regular r:id="rId114"/>
      <p:italic r:id="rId115"/>
    </p:embeddedFont>
    <p:embeddedFont>
      <p:font typeface="Darker Grotesque" panose="020B0604020202020204" charset="0"/>
      <p:regular r:id="rId116"/>
      <p:bold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53154F-4CBB-49CC-A656-59C0CBFBACE5}">
  <a:tblStyle styleId="{7353154F-4CBB-49CC-A656-59C0CBFBAC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60"/>
  </p:normalViewPr>
  <p:slideViewPr>
    <p:cSldViewPr snapToGrid="0">
      <p:cViewPr varScale="1">
        <p:scale>
          <a:sx n="81" d="100"/>
          <a:sy n="81" d="100"/>
        </p:scale>
        <p:origin x="77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9.fntdata"/><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0.fntdata"/><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1.fntdata"/><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776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88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10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64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248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160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78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10297dab38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10297dab38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288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a:extLst>
            <a:ext uri="{FF2B5EF4-FFF2-40B4-BE49-F238E27FC236}">
              <a16:creationId xmlns:a16="http://schemas.microsoft.com/office/drawing/2014/main" id="{1004B3E6-538B-D3F8-2CA2-58D5444CA3C0}"/>
            </a:ext>
          </a:extLst>
        </p:cNvPr>
        <p:cNvGrpSpPr/>
        <p:nvPr/>
      </p:nvGrpSpPr>
      <p:grpSpPr>
        <a:xfrm>
          <a:off x="0" y="0"/>
          <a:ext cx="0" cy="0"/>
          <a:chOff x="0" y="0"/>
          <a:chExt cx="0" cy="0"/>
        </a:xfrm>
      </p:grpSpPr>
      <p:sp>
        <p:nvSpPr>
          <p:cNvPr id="1460" name="Google Shape;1460;gd1e0eea74b_0_39:notes">
            <a:extLst>
              <a:ext uri="{FF2B5EF4-FFF2-40B4-BE49-F238E27FC236}">
                <a16:creationId xmlns:a16="http://schemas.microsoft.com/office/drawing/2014/main" id="{83A08EB2-A353-50AC-6335-179E7086B4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a:extLst>
              <a:ext uri="{FF2B5EF4-FFF2-40B4-BE49-F238E27FC236}">
                <a16:creationId xmlns:a16="http://schemas.microsoft.com/office/drawing/2014/main" id="{9A716400-3507-1221-1B01-1BE926C4E8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855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a:extLst>
            <a:ext uri="{FF2B5EF4-FFF2-40B4-BE49-F238E27FC236}">
              <a16:creationId xmlns:a16="http://schemas.microsoft.com/office/drawing/2014/main" id="{4B367E7B-A397-94C6-00FC-695CC2216877}"/>
            </a:ext>
          </a:extLst>
        </p:cNvPr>
        <p:cNvGrpSpPr/>
        <p:nvPr/>
      </p:nvGrpSpPr>
      <p:grpSpPr>
        <a:xfrm>
          <a:off x="0" y="0"/>
          <a:ext cx="0" cy="0"/>
          <a:chOff x="0" y="0"/>
          <a:chExt cx="0" cy="0"/>
        </a:xfrm>
      </p:grpSpPr>
      <p:sp>
        <p:nvSpPr>
          <p:cNvPr id="1460" name="Google Shape;1460;gd1e0eea74b_0_39:notes">
            <a:extLst>
              <a:ext uri="{FF2B5EF4-FFF2-40B4-BE49-F238E27FC236}">
                <a16:creationId xmlns:a16="http://schemas.microsoft.com/office/drawing/2014/main" id="{25E84AD3-C6CB-9A59-89E4-0E39E0C105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a:extLst>
              <a:ext uri="{FF2B5EF4-FFF2-40B4-BE49-F238E27FC236}">
                <a16:creationId xmlns:a16="http://schemas.microsoft.com/office/drawing/2014/main" id="{EDFFAAC1-263E-18E6-BCFF-D8C14FA092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6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100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a:extLst>
            <a:ext uri="{FF2B5EF4-FFF2-40B4-BE49-F238E27FC236}">
              <a16:creationId xmlns:a16="http://schemas.microsoft.com/office/drawing/2014/main" id="{EC1F58E8-2EC2-A23F-1459-85593406A9BF}"/>
            </a:ext>
          </a:extLst>
        </p:cNvPr>
        <p:cNvGrpSpPr/>
        <p:nvPr/>
      </p:nvGrpSpPr>
      <p:grpSpPr>
        <a:xfrm>
          <a:off x="0" y="0"/>
          <a:ext cx="0" cy="0"/>
          <a:chOff x="0" y="0"/>
          <a:chExt cx="0" cy="0"/>
        </a:xfrm>
      </p:grpSpPr>
      <p:sp>
        <p:nvSpPr>
          <p:cNvPr id="1460" name="Google Shape;1460;gd1e0eea74b_0_39:notes">
            <a:extLst>
              <a:ext uri="{FF2B5EF4-FFF2-40B4-BE49-F238E27FC236}">
                <a16:creationId xmlns:a16="http://schemas.microsoft.com/office/drawing/2014/main" id="{FCFA9A5E-3A17-4E7D-EF1B-F4102C7042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a:extLst>
              <a:ext uri="{FF2B5EF4-FFF2-40B4-BE49-F238E27FC236}">
                <a16:creationId xmlns:a16="http://schemas.microsoft.com/office/drawing/2014/main" id="{D5ED6B88-8AE9-EA41-4202-B5EE3FD6F1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159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899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25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70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372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834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261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564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673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795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34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15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256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092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204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74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495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3FF5943B-D650-FEB0-B90A-DDA098E2B53B}"/>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AD8A8A40-66BF-108E-80FA-529B32F49E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C997FE49-D11F-5C4C-E849-A44C10D6F4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769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5571D58A-FA4F-3609-0B2A-049672E4D5CE}"/>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E01EFC57-FC9D-28A2-8330-60ABF396A1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E64EAA34-722F-6BEB-26C4-062E9C2D81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391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32609E5D-C98B-CCE4-86EF-F61AB932BE86}"/>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705F4439-8486-ACAD-CA0D-0E7B39099A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E862C2A3-3DCE-E631-2546-C9441501C1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092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348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5268FBDF-C4B9-D271-2E10-87CEE95235E0}"/>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AAD66EB8-9E23-7D2F-7088-1681B890E8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BEEF1571-C9C1-31E2-9885-1DC5687C3A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690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DA20B772-14D5-54B8-B0D4-4F464542EC03}"/>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9C77F755-AA47-9083-6B31-D60CC4EE87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97411094-E7A1-0CC1-D231-981E73E881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984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7B63D789-F3AE-FFE5-4A68-E684629E4222}"/>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5C3566E0-D6D9-01BF-1A4F-D7FF849D3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774BECB9-255F-7D84-57A1-CBB5F42563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282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B8F5D2F3-F777-95F3-50CD-F2445448465C}"/>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020C114A-A752-CFD9-CFE1-BA6F0FB23D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2D08F7AD-558B-0153-7F1C-4C086E2195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937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9273282E-4F14-C4D4-E247-218FA4E90404}"/>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5CEEEEB7-DD73-F545-5D73-D752009681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D5BA11FE-B3F9-4B54-7716-728A69C234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275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19529C08-3CC2-5B72-6F5E-A44FD597BAAB}"/>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09A8433F-F780-9376-270A-53F0E05E95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688A3A46-0361-B595-F538-BA2FAC43D7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709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149D6FEC-8498-D487-79E1-30B31703C9D9}"/>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1B2D43AD-C170-D131-9E30-23FA7FF5DC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89B9535A-5696-01D8-EBA6-85C19A49FF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273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2824407A-F80E-2187-EFD2-996FC7314D18}"/>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5498028F-2A93-9C56-40D1-FA66C9178D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1A94E640-93BC-3694-0DA6-B8AB5C5D66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981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a:extLst>
            <a:ext uri="{FF2B5EF4-FFF2-40B4-BE49-F238E27FC236}">
              <a16:creationId xmlns:a16="http://schemas.microsoft.com/office/drawing/2014/main" id="{2789A8BE-BFEA-4993-9675-94DE9FC4CECE}"/>
            </a:ext>
          </a:extLst>
        </p:cNvPr>
        <p:cNvGrpSpPr/>
        <p:nvPr/>
      </p:nvGrpSpPr>
      <p:grpSpPr>
        <a:xfrm>
          <a:off x="0" y="0"/>
          <a:ext cx="0" cy="0"/>
          <a:chOff x="0" y="0"/>
          <a:chExt cx="0" cy="0"/>
        </a:xfrm>
      </p:grpSpPr>
      <p:sp>
        <p:nvSpPr>
          <p:cNvPr id="1426" name="Google Shape;1426;gbd6c00e730_0_89:notes">
            <a:extLst>
              <a:ext uri="{FF2B5EF4-FFF2-40B4-BE49-F238E27FC236}">
                <a16:creationId xmlns:a16="http://schemas.microsoft.com/office/drawing/2014/main" id="{093C57D6-7249-3663-B727-ADCB705241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a:extLst>
              <a:ext uri="{FF2B5EF4-FFF2-40B4-BE49-F238E27FC236}">
                <a16:creationId xmlns:a16="http://schemas.microsoft.com/office/drawing/2014/main" id="{C5B8615E-AA95-5B73-6557-91BD48D44E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150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696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772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498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033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555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181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797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877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1959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185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076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324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10297dab38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10297dab3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7012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8945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6898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1650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408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262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6196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7611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0623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1957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783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9393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1211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126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5122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a:extLst>
            <a:ext uri="{FF2B5EF4-FFF2-40B4-BE49-F238E27FC236}">
              <a16:creationId xmlns:a16="http://schemas.microsoft.com/office/drawing/2014/main" id="{4F49D2B0-B423-1385-E5E5-EAA973654B57}"/>
            </a:ext>
          </a:extLst>
        </p:cNvPr>
        <p:cNvGrpSpPr/>
        <p:nvPr/>
      </p:nvGrpSpPr>
      <p:grpSpPr>
        <a:xfrm>
          <a:off x="0" y="0"/>
          <a:ext cx="0" cy="0"/>
          <a:chOff x="0" y="0"/>
          <a:chExt cx="0" cy="0"/>
        </a:xfrm>
      </p:grpSpPr>
      <p:sp>
        <p:nvSpPr>
          <p:cNvPr id="1760" name="Google Shape;1760;g99f2f57a71_0_177:notes">
            <a:extLst>
              <a:ext uri="{FF2B5EF4-FFF2-40B4-BE49-F238E27FC236}">
                <a16:creationId xmlns:a16="http://schemas.microsoft.com/office/drawing/2014/main" id="{9688A9BC-76BA-5220-D131-282BB8A137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a:extLst>
              <a:ext uri="{FF2B5EF4-FFF2-40B4-BE49-F238E27FC236}">
                <a16:creationId xmlns:a16="http://schemas.microsoft.com/office/drawing/2014/main" id="{3DA00759-2DA4-80B2-6E0D-7FFEA893FF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3013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4542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058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0528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1733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233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33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1054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5295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935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468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697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5935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3523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78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4949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0737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d1e0eea74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d1e0eea7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73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0742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10297dab3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10297dab3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154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6"/>
        <p:cNvGrpSpPr/>
        <p:nvPr/>
      </p:nvGrpSpPr>
      <p:grpSpPr>
        <a:xfrm>
          <a:off x="0" y="0"/>
          <a:ext cx="0" cy="0"/>
          <a:chOff x="0" y="0"/>
          <a:chExt cx="0" cy="0"/>
        </a:xfrm>
      </p:grpSpPr>
      <p:sp>
        <p:nvSpPr>
          <p:cNvPr id="3857" name="Google Shape;385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8" name="Google Shape;385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257"/>
        <p:cNvGrpSpPr/>
        <p:nvPr/>
      </p:nvGrpSpPr>
      <p:grpSpPr>
        <a:xfrm>
          <a:off x="0" y="0"/>
          <a:ext cx="0" cy="0"/>
          <a:chOff x="0" y="0"/>
          <a:chExt cx="0" cy="0"/>
        </a:xfrm>
      </p:grpSpPr>
      <p:sp>
        <p:nvSpPr>
          <p:cNvPr id="258" name="Google Shape;258;p1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txBox="1">
            <a:spLocks noGrp="1"/>
          </p:cNvSpPr>
          <p:nvPr>
            <p:ph type="title"/>
          </p:nvPr>
        </p:nvSpPr>
        <p:spPr>
          <a:xfrm flipH="1">
            <a:off x="5106280" y="3445970"/>
            <a:ext cx="2994600" cy="254100"/>
          </a:xfrm>
          <a:prstGeom prst="rect">
            <a:avLst/>
          </a:prstGeom>
          <a:solidFill>
            <a:schemeClr val="accent6"/>
          </a:solidFill>
        </p:spPr>
        <p:txBody>
          <a:bodyPr spcFirstLastPara="1" wrap="square" lIns="91425" tIns="91425" rIns="91425" bIns="91425" anchor="ctr" anchorCtr="0">
            <a:noAutofit/>
          </a:bodyPr>
          <a:lstStyle>
            <a:lvl1pPr lvl="0" algn="r"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0" name="Google Shape;260;p17"/>
          <p:cNvSpPr txBox="1">
            <a:spLocks noGrp="1"/>
          </p:cNvSpPr>
          <p:nvPr>
            <p:ph type="subTitle" idx="1"/>
          </p:nvPr>
        </p:nvSpPr>
        <p:spPr>
          <a:xfrm flipH="1">
            <a:off x="2762580" y="1819588"/>
            <a:ext cx="5502000" cy="1478400"/>
          </a:xfrm>
          <a:prstGeom prst="rect">
            <a:avLst/>
          </a:prstGeom>
          <a:solidFill>
            <a:schemeClr val="lt1"/>
          </a:solidFill>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61" name="Google Shape;261;p17"/>
          <p:cNvGrpSpPr/>
          <p:nvPr/>
        </p:nvGrpSpPr>
        <p:grpSpPr>
          <a:xfrm rot="-5400000" flipH="1">
            <a:off x="8191799" y="905324"/>
            <a:ext cx="825589" cy="93999"/>
            <a:chOff x="5718423" y="809024"/>
            <a:chExt cx="830071" cy="94500"/>
          </a:xfrm>
        </p:grpSpPr>
        <p:sp>
          <p:nvSpPr>
            <p:cNvPr id="262" name="Google Shape;262;p1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7"/>
          <p:cNvGrpSpPr/>
          <p:nvPr/>
        </p:nvGrpSpPr>
        <p:grpSpPr>
          <a:xfrm rot="10800000" flipH="1">
            <a:off x="498549" y="419474"/>
            <a:ext cx="429322" cy="93999"/>
            <a:chOff x="5795037" y="809024"/>
            <a:chExt cx="431653" cy="94500"/>
          </a:xfrm>
        </p:grpSpPr>
        <p:sp>
          <p:nvSpPr>
            <p:cNvPr id="268" name="Google Shape;268;p1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CUSTOM_11">
    <p:spTree>
      <p:nvGrpSpPr>
        <p:cNvPr id="1" name="Shape 271"/>
        <p:cNvGrpSpPr/>
        <p:nvPr/>
      </p:nvGrpSpPr>
      <p:grpSpPr>
        <a:xfrm>
          <a:off x="0" y="0"/>
          <a:ext cx="0" cy="0"/>
          <a:chOff x="0" y="0"/>
          <a:chExt cx="0" cy="0"/>
        </a:xfrm>
      </p:grpSpPr>
      <p:sp>
        <p:nvSpPr>
          <p:cNvPr id="272" name="Google Shape;272;p1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txBox="1">
            <a:spLocks noGrp="1"/>
          </p:cNvSpPr>
          <p:nvPr>
            <p:ph type="subTitle" idx="1"/>
          </p:nvPr>
        </p:nvSpPr>
        <p:spPr>
          <a:xfrm>
            <a:off x="8651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4" name="Google Shape;274;p18"/>
          <p:cNvSpPr txBox="1">
            <a:spLocks noGrp="1"/>
          </p:cNvSpPr>
          <p:nvPr>
            <p:ph type="title"/>
          </p:nvPr>
        </p:nvSpPr>
        <p:spPr>
          <a:xfrm>
            <a:off x="7643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5" name="Google Shape;275;p1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18"/>
          <p:cNvGrpSpPr/>
          <p:nvPr/>
        </p:nvGrpSpPr>
        <p:grpSpPr>
          <a:xfrm rot="10800000" flipH="1">
            <a:off x="498549" y="419474"/>
            <a:ext cx="429322" cy="93999"/>
            <a:chOff x="5795037" y="809024"/>
            <a:chExt cx="431653" cy="94500"/>
          </a:xfrm>
        </p:grpSpPr>
        <p:sp>
          <p:nvSpPr>
            <p:cNvPr id="277" name="Google Shape;277;p1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18"/>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8"/>
          <p:cNvGrpSpPr/>
          <p:nvPr/>
        </p:nvGrpSpPr>
        <p:grpSpPr>
          <a:xfrm rot="10800000">
            <a:off x="8230513" y="4466049"/>
            <a:ext cx="429322" cy="93999"/>
            <a:chOff x="5795037" y="809024"/>
            <a:chExt cx="431653" cy="94500"/>
          </a:xfrm>
        </p:grpSpPr>
        <p:sp>
          <p:nvSpPr>
            <p:cNvPr id="282" name="Google Shape;282;p1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8"/>
          <p:cNvGrpSpPr/>
          <p:nvPr/>
        </p:nvGrpSpPr>
        <p:grpSpPr>
          <a:xfrm rot="-5400000" flipH="1">
            <a:off x="8191799" y="905324"/>
            <a:ext cx="825589" cy="93999"/>
            <a:chOff x="5718423" y="809024"/>
            <a:chExt cx="830071" cy="94500"/>
          </a:xfrm>
        </p:grpSpPr>
        <p:sp>
          <p:nvSpPr>
            <p:cNvPr id="286" name="Google Shape;286;p1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10">
    <p:spTree>
      <p:nvGrpSpPr>
        <p:cNvPr id="1" name="Shape 481"/>
        <p:cNvGrpSpPr/>
        <p:nvPr/>
      </p:nvGrpSpPr>
      <p:grpSpPr>
        <a:xfrm>
          <a:off x="0" y="0"/>
          <a:ext cx="0" cy="0"/>
          <a:chOff x="0" y="0"/>
          <a:chExt cx="0" cy="0"/>
        </a:xfrm>
      </p:grpSpPr>
      <p:sp>
        <p:nvSpPr>
          <p:cNvPr id="482" name="Google Shape;482;p3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txBox="1">
            <a:spLocks noGrp="1"/>
          </p:cNvSpPr>
          <p:nvPr>
            <p:ph type="title"/>
          </p:nvPr>
        </p:nvSpPr>
        <p:spPr>
          <a:xfrm flipH="1">
            <a:off x="5108900" y="1578350"/>
            <a:ext cx="3324900" cy="11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4" name="Google Shape;484;p30"/>
          <p:cNvSpPr txBox="1">
            <a:spLocks noGrp="1"/>
          </p:cNvSpPr>
          <p:nvPr>
            <p:ph type="subTitle" idx="1"/>
          </p:nvPr>
        </p:nvSpPr>
        <p:spPr>
          <a:xfrm flipH="1">
            <a:off x="5342300" y="2715950"/>
            <a:ext cx="3091500" cy="80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 name="Google Shape;485;p3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0"/>
          <p:cNvGrpSpPr/>
          <p:nvPr/>
        </p:nvGrpSpPr>
        <p:grpSpPr>
          <a:xfrm rot="10800000" flipH="1">
            <a:off x="498549" y="419474"/>
            <a:ext cx="429322" cy="93999"/>
            <a:chOff x="5795037" y="809024"/>
            <a:chExt cx="431653" cy="94500"/>
          </a:xfrm>
        </p:grpSpPr>
        <p:sp>
          <p:nvSpPr>
            <p:cNvPr id="487" name="Google Shape;487;p3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30"/>
          <p:cNvGrpSpPr/>
          <p:nvPr/>
        </p:nvGrpSpPr>
        <p:grpSpPr>
          <a:xfrm rot="-5400000" flipH="1">
            <a:off x="131141" y="4126299"/>
            <a:ext cx="825589" cy="93999"/>
            <a:chOff x="5718423" y="809024"/>
            <a:chExt cx="830071" cy="94500"/>
          </a:xfrm>
        </p:grpSpPr>
        <p:sp>
          <p:nvSpPr>
            <p:cNvPr id="491" name="Google Shape;491;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3">
  <p:cSld name="TITLE_AND_BODY_1_1">
    <p:spTree>
      <p:nvGrpSpPr>
        <p:cNvPr id="1" name="Shape 517"/>
        <p:cNvGrpSpPr/>
        <p:nvPr/>
      </p:nvGrpSpPr>
      <p:grpSpPr>
        <a:xfrm>
          <a:off x="0" y="0"/>
          <a:ext cx="0" cy="0"/>
          <a:chOff x="0" y="0"/>
          <a:chExt cx="0" cy="0"/>
        </a:xfrm>
      </p:grpSpPr>
      <p:sp>
        <p:nvSpPr>
          <p:cNvPr id="518" name="Google Shape;518;p3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0" name="Google Shape;520;p33"/>
          <p:cNvSpPr txBox="1">
            <a:spLocks noGrp="1"/>
          </p:cNvSpPr>
          <p:nvPr>
            <p:ph type="title" idx="2"/>
          </p:nvPr>
        </p:nvSpPr>
        <p:spPr>
          <a:xfrm>
            <a:off x="1769790" y="2497359"/>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1" name="Google Shape;521;p33"/>
          <p:cNvSpPr txBox="1">
            <a:spLocks noGrp="1"/>
          </p:cNvSpPr>
          <p:nvPr>
            <p:ph type="title" idx="3"/>
          </p:nvPr>
        </p:nvSpPr>
        <p:spPr>
          <a:xfrm>
            <a:off x="5291263" y="2508350"/>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2" name="Google Shape;522;p33"/>
          <p:cNvSpPr txBox="1">
            <a:spLocks noGrp="1"/>
          </p:cNvSpPr>
          <p:nvPr>
            <p:ph type="subTitle" idx="1"/>
          </p:nvPr>
        </p:nvSpPr>
        <p:spPr>
          <a:xfrm>
            <a:off x="4948388" y="2875872"/>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3" name="Google Shape;523;p33"/>
          <p:cNvSpPr txBox="1">
            <a:spLocks noGrp="1"/>
          </p:cNvSpPr>
          <p:nvPr>
            <p:ph type="subTitle" idx="4"/>
          </p:nvPr>
        </p:nvSpPr>
        <p:spPr>
          <a:xfrm>
            <a:off x="1426888" y="2864888"/>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4" name="Google Shape;524;p3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3"/>
          <p:cNvGrpSpPr/>
          <p:nvPr/>
        </p:nvGrpSpPr>
        <p:grpSpPr>
          <a:xfrm rot="10800000" flipH="1">
            <a:off x="498549" y="419474"/>
            <a:ext cx="429322" cy="93999"/>
            <a:chOff x="5795037" y="809024"/>
            <a:chExt cx="431653" cy="94500"/>
          </a:xfrm>
        </p:grpSpPr>
        <p:sp>
          <p:nvSpPr>
            <p:cNvPr id="526" name="Google Shape;526;p3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3"/>
          <p:cNvGrpSpPr/>
          <p:nvPr/>
        </p:nvGrpSpPr>
        <p:grpSpPr>
          <a:xfrm rot="-5400000" flipH="1">
            <a:off x="8191799" y="905324"/>
            <a:ext cx="825589" cy="93999"/>
            <a:chOff x="5718423" y="809024"/>
            <a:chExt cx="830071" cy="94500"/>
          </a:xfrm>
        </p:grpSpPr>
        <p:sp>
          <p:nvSpPr>
            <p:cNvPr id="530" name="Google Shape;530;p3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66"/>
        <p:cNvGrpSpPr/>
        <p:nvPr/>
      </p:nvGrpSpPr>
      <p:grpSpPr>
        <a:xfrm>
          <a:off x="0" y="0"/>
          <a:ext cx="0" cy="0"/>
          <a:chOff x="0" y="0"/>
          <a:chExt cx="0" cy="0"/>
        </a:xfrm>
      </p:grpSpPr>
      <p:sp>
        <p:nvSpPr>
          <p:cNvPr id="567" name="Google Shape;567;p3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9" name="Google Shape;569;p36"/>
          <p:cNvSpPr txBox="1">
            <a:spLocks noGrp="1"/>
          </p:cNvSpPr>
          <p:nvPr>
            <p:ph type="title" idx="2"/>
          </p:nvPr>
        </p:nvSpPr>
        <p:spPr>
          <a:xfrm>
            <a:off x="1227350"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0" name="Google Shape;570;p36"/>
          <p:cNvSpPr txBox="1">
            <a:spLocks noGrp="1"/>
          </p:cNvSpPr>
          <p:nvPr>
            <p:ph type="subTitle" idx="1"/>
          </p:nvPr>
        </p:nvSpPr>
        <p:spPr>
          <a:xfrm>
            <a:off x="937700"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1" name="Google Shape;571;p36"/>
          <p:cNvSpPr txBox="1">
            <a:spLocks noGrp="1"/>
          </p:cNvSpPr>
          <p:nvPr>
            <p:ph type="title" idx="3"/>
          </p:nvPr>
        </p:nvSpPr>
        <p:spPr>
          <a:xfrm>
            <a:off x="3774099"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2" name="Google Shape;572;p36"/>
          <p:cNvSpPr txBox="1">
            <a:spLocks noGrp="1"/>
          </p:cNvSpPr>
          <p:nvPr>
            <p:ph type="subTitle" idx="4"/>
          </p:nvPr>
        </p:nvSpPr>
        <p:spPr>
          <a:xfrm>
            <a:off x="3484421"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3" name="Google Shape;573;p36"/>
          <p:cNvSpPr txBox="1">
            <a:spLocks noGrp="1"/>
          </p:cNvSpPr>
          <p:nvPr>
            <p:ph type="title" idx="5"/>
          </p:nvPr>
        </p:nvSpPr>
        <p:spPr>
          <a:xfrm>
            <a:off x="6320804"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4" name="Google Shape;574;p36"/>
          <p:cNvSpPr txBox="1">
            <a:spLocks noGrp="1"/>
          </p:cNvSpPr>
          <p:nvPr>
            <p:ph type="subTitle" idx="6"/>
          </p:nvPr>
        </p:nvSpPr>
        <p:spPr>
          <a:xfrm>
            <a:off x="6031149"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5" name="Google Shape;575;p3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6"/>
          <p:cNvGrpSpPr/>
          <p:nvPr/>
        </p:nvGrpSpPr>
        <p:grpSpPr>
          <a:xfrm rot="10800000" flipH="1">
            <a:off x="498549" y="419474"/>
            <a:ext cx="429322" cy="93999"/>
            <a:chOff x="5795037" y="809024"/>
            <a:chExt cx="431653" cy="94500"/>
          </a:xfrm>
        </p:grpSpPr>
        <p:sp>
          <p:nvSpPr>
            <p:cNvPr id="577" name="Google Shape;577;p3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6"/>
          <p:cNvGrpSpPr/>
          <p:nvPr/>
        </p:nvGrpSpPr>
        <p:grpSpPr>
          <a:xfrm rot="-5400000" flipH="1">
            <a:off x="8191799" y="905324"/>
            <a:ext cx="825589" cy="93999"/>
            <a:chOff x="5718423" y="809024"/>
            <a:chExt cx="830071" cy="94500"/>
          </a:xfrm>
        </p:grpSpPr>
        <p:sp>
          <p:nvSpPr>
            <p:cNvPr id="581" name="Google Shape;581;p3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p:nvPr>
        </p:nvSpPr>
        <p:spPr>
          <a:xfrm>
            <a:off x="720000" y="2150850"/>
            <a:ext cx="4053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1185425"/>
            <a:ext cx="1477500" cy="4026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10800000" flipH="1">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rot="-5400000" flipH="1">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7"/>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7" name="Google Shape;87;p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rot="10800000" flipH="1">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rot="-5400000" flipH="1">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8531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641"/>
        <p:cNvGrpSpPr/>
        <p:nvPr/>
      </p:nvGrpSpPr>
      <p:grpSpPr>
        <a:xfrm>
          <a:off x="0" y="0"/>
          <a:ext cx="0" cy="0"/>
          <a:chOff x="0" y="0"/>
          <a:chExt cx="0" cy="0"/>
        </a:xfrm>
      </p:grpSpPr>
      <p:sp>
        <p:nvSpPr>
          <p:cNvPr id="642" name="Google Shape;642;p4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4" name="Google Shape;644;p40"/>
          <p:cNvSpPr txBox="1">
            <a:spLocks noGrp="1"/>
          </p:cNvSpPr>
          <p:nvPr>
            <p:ph type="title" idx="2"/>
          </p:nvPr>
        </p:nvSpPr>
        <p:spPr>
          <a:xfrm>
            <a:off x="2826788" y="164720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5" name="Google Shape;645;p40"/>
          <p:cNvSpPr txBox="1">
            <a:spLocks noGrp="1"/>
          </p:cNvSpPr>
          <p:nvPr>
            <p:ph type="subTitle" idx="1"/>
          </p:nvPr>
        </p:nvSpPr>
        <p:spPr>
          <a:xfrm>
            <a:off x="2727488" y="191000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6" name="Google Shape;646;p40"/>
          <p:cNvSpPr txBox="1">
            <a:spLocks noGrp="1"/>
          </p:cNvSpPr>
          <p:nvPr>
            <p:ph type="title" idx="3"/>
          </p:nvPr>
        </p:nvSpPr>
        <p:spPr>
          <a:xfrm>
            <a:off x="6727200" y="164720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7" name="Google Shape;647;p40"/>
          <p:cNvSpPr txBox="1">
            <a:spLocks noGrp="1"/>
          </p:cNvSpPr>
          <p:nvPr>
            <p:ph type="subTitle" idx="4"/>
          </p:nvPr>
        </p:nvSpPr>
        <p:spPr>
          <a:xfrm>
            <a:off x="6627900" y="191000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8" name="Google Shape;648;p40"/>
          <p:cNvSpPr txBox="1">
            <a:spLocks noGrp="1"/>
          </p:cNvSpPr>
          <p:nvPr>
            <p:ph type="title" idx="5"/>
          </p:nvPr>
        </p:nvSpPr>
        <p:spPr>
          <a:xfrm>
            <a:off x="2826788" y="3110323"/>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9" name="Google Shape;649;p40"/>
          <p:cNvSpPr txBox="1">
            <a:spLocks noGrp="1"/>
          </p:cNvSpPr>
          <p:nvPr>
            <p:ph type="subTitle" idx="6"/>
          </p:nvPr>
        </p:nvSpPr>
        <p:spPr>
          <a:xfrm>
            <a:off x="2727488" y="3380774"/>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0" name="Google Shape;650;p40"/>
          <p:cNvSpPr txBox="1">
            <a:spLocks noGrp="1"/>
          </p:cNvSpPr>
          <p:nvPr>
            <p:ph type="title" idx="7"/>
          </p:nvPr>
        </p:nvSpPr>
        <p:spPr>
          <a:xfrm>
            <a:off x="6727200" y="3110323"/>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1" name="Google Shape;651;p40"/>
          <p:cNvSpPr txBox="1">
            <a:spLocks noGrp="1"/>
          </p:cNvSpPr>
          <p:nvPr>
            <p:ph type="subTitle" idx="8"/>
          </p:nvPr>
        </p:nvSpPr>
        <p:spPr>
          <a:xfrm>
            <a:off x="6627900" y="3380773"/>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2" name="Google Shape;652;p40"/>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0"/>
          <p:cNvGrpSpPr/>
          <p:nvPr/>
        </p:nvGrpSpPr>
        <p:grpSpPr>
          <a:xfrm rot="10800000" flipH="1">
            <a:off x="498549" y="419474"/>
            <a:ext cx="429322" cy="93999"/>
            <a:chOff x="5795037" y="809024"/>
            <a:chExt cx="431653" cy="94500"/>
          </a:xfrm>
        </p:grpSpPr>
        <p:sp>
          <p:nvSpPr>
            <p:cNvPr id="654" name="Google Shape;654;p4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40"/>
          <p:cNvGrpSpPr/>
          <p:nvPr/>
        </p:nvGrpSpPr>
        <p:grpSpPr>
          <a:xfrm flipH="1">
            <a:off x="4158122" y="4535409"/>
            <a:ext cx="825589" cy="93999"/>
            <a:chOff x="5718423" y="809024"/>
            <a:chExt cx="830071" cy="94500"/>
          </a:xfrm>
        </p:grpSpPr>
        <p:sp>
          <p:nvSpPr>
            <p:cNvPr id="658" name="Google Shape;658;p4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7606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title" idx="2"/>
          </p:nvPr>
        </p:nvSpPr>
        <p:spPr>
          <a:xfrm>
            <a:off x="2123450"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title" idx="3"/>
          </p:nvPr>
        </p:nvSpPr>
        <p:spPr>
          <a:xfrm>
            <a:off x="5423338"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5"/>
          <p:cNvSpPr txBox="1">
            <a:spLocks noGrp="1"/>
          </p:cNvSpPr>
          <p:nvPr>
            <p:ph type="subTitle" idx="1"/>
          </p:nvPr>
        </p:nvSpPr>
        <p:spPr>
          <a:xfrm>
            <a:off x="5160527"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4"/>
          </p:nvPr>
        </p:nvSpPr>
        <p:spPr>
          <a:xfrm>
            <a:off x="1860602"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5"/>
          <p:cNvGrpSpPr/>
          <p:nvPr/>
        </p:nvGrpSpPr>
        <p:grpSpPr>
          <a:xfrm rot="10800000" flipH="1">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rot="-5400000" flipH="1">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8"/>
          <p:cNvGrpSpPr/>
          <p:nvPr/>
        </p:nvGrpSpPr>
        <p:grpSpPr>
          <a:xfrm rot="10800000" flipH="1">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8"/>
          <p:cNvSpPr/>
          <p:nvPr/>
        </p:nvSpPr>
        <p:spPr>
          <a:xfrm>
            <a:off x="714600" y="1167575"/>
            <a:ext cx="7709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subTitle" idx="1"/>
          </p:nvPr>
        </p:nvSpPr>
        <p:spPr>
          <a:xfrm>
            <a:off x="51126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9"/>
          <p:cNvSpPr txBox="1">
            <a:spLocks noGrp="1"/>
          </p:cNvSpPr>
          <p:nvPr>
            <p:ph type="title"/>
          </p:nvPr>
        </p:nvSpPr>
        <p:spPr>
          <a:xfrm>
            <a:off x="50118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rot="10800000" flipH="1">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rot="-5400000" flipH="1">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BLANK_1_1_1_1_1_1_1">
    <p:spTree>
      <p:nvGrpSpPr>
        <p:cNvPr id="1"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14"/>
          <p:cNvSpPr txBox="1">
            <a:spLocks noGrp="1"/>
          </p:cNvSpPr>
          <p:nvPr>
            <p:ph type="title" idx="2"/>
          </p:nvPr>
        </p:nvSpPr>
        <p:spPr>
          <a:xfrm>
            <a:off x="3419250" y="18223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14"/>
          <p:cNvSpPr txBox="1">
            <a:spLocks noGrp="1"/>
          </p:cNvSpPr>
          <p:nvPr>
            <p:ph type="subTitle" idx="1"/>
          </p:nvPr>
        </p:nvSpPr>
        <p:spPr>
          <a:xfrm>
            <a:off x="3638850" y="210407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14"/>
          <p:cNvSpPr txBox="1">
            <a:spLocks noGrp="1"/>
          </p:cNvSpPr>
          <p:nvPr>
            <p:ph type="title" idx="3"/>
          </p:nvPr>
        </p:nvSpPr>
        <p:spPr>
          <a:xfrm>
            <a:off x="612228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14"/>
          <p:cNvSpPr txBox="1">
            <a:spLocks noGrp="1"/>
          </p:cNvSpPr>
          <p:nvPr>
            <p:ph type="subTitle" idx="4"/>
          </p:nvPr>
        </p:nvSpPr>
        <p:spPr>
          <a:xfrm>
            <a:off x="634188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14"/>
          <p:cNvSpPr txBox="1">
            <a:spLocks noGrp="1"/>
          </p:cNvSpPr>
          <p:nvPr>
            <p:ph type="title" idx="5"/>
          </p:nvPr>
        </p:nvSpPr>
        <p:spPr>
          <a:xfrm>
            <a:off x="716213"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14"/>
          <p:cNvSpPr txBox="1">
            <a:spLocks noGrp="1"/>
          </p:cNvSpPr>
          <p:nvPr>
            <p:ph type="subTitle" idx="6"/>
          </p:nvPr>
        </p:nvSpPr>
        <p:spPr>
          <a:xfrm>
            <a:off x="935813"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14"/>
          <p:cNvSpPr txBox="1">
            <a:spLocks noGrp="1"/>
          </p:cNvSpPr>
          <p:nvPr>
            <p:ph type="title" idx="7"/>
          </p:nvPr>
        </p:nvSpPr>
        <p:spPr>
          <a:xfrm>
            <a:off x="71621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14"/>
          <p:cNvSpPr txBox="1">
            <a:spLocks noGrp="1"/>
          </p:cNvSpPr>
          <p:nvPr>
            <p:ph type="subTitle" idx="8"/>
          </p:nvPr>
        </p:nvSpPr>
        <p:spPr>
          <a:xfrm>
            <a:off x="93581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14"/>
          <p:cNvSpPr txBox="1">
            <a:spLocks noGrp="1"/>
          </p:cNvSpPr>
          <p:nvPr>
            <p:ph type="title" idx="9"/>
          </p:nvPr>
        </p:nvSpPr>
        <p:spPr>
          <a:xfrm>
            <a:off x="3419250" y="34340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14"/>
          <p:cNvSpPr txBox="1">
            <a:spLocks noGrp="1"/>
          </p:cNvSpPr>
          <p:nvPr>
            <p:ph type="subTitle" idx="13"/>
          </p:nvPr>
        </p:nvSpPr>
        <p:spPr>
          <a:xfrm>
            <a:off x="3638850"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14"/>
          <p:cNvSpPr txBox="1">
            <a:spLocks noGrp="1"/>
          </p:cNvSpPr>
          <p:nvPr>
            <p:ph type="title" idx="14"/>
          </p:nvPr>
        </p:nvSpPr>
        <p:spPr>
          <a:xfrm>
            <a:off x="6122287"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14"/>
          <p:cNvSpPr txBox="1">
            <a:spLocks noGrp="1"/>
          </p:cNvSpPr>
          <p:nvPr>
            <p:ph type="subTitle" idx="15"/>
          </p:nvPr>
        </p:nvSpPr>
        <p:spPr>
          <a:xfrm>
            <a:off x="6341887"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8" name="Google Shape;208;p14"/>
          <p:cNvSpPr txBox="1">
            <a:spLocks noGrp="1"/>
          </p:cNvSpPr>
          <p:nvPr>
            <p:ph type="title" idx="16" hasCustomPrompt="1"/>
          </p:nvPr>
        </p:nvSpPr>
        <p:spPr>
          <a:xfrm>
            <a:off x="6838375"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09" name="Google Shape;209;p14"/>
          <p:cNvSpPr txBox="1">
            <a:spLocks noGrp="1"/>
          </p:cNvSpPr>
          <p:nvPr>
            <p:ph type="title" idx="17" hasCustomPrompt="1"/>
          </p:nvPr>
        </p:nvSpPr>
        <p:spPr>
          <a:xfrm>
            <a:off x="6838363" y="2823758"/>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0" name="Google Shape;210;p14"/>
          <p:cNvSpPr txBox="1">
            <a:spLocks noGrp="1"/>
          </p:cNvSpPr>
          <p:nvPr>
            <p:ph type="title" idx="18" hasCustomPrompt="1"/>
          </p:nvPr>
        </p:nvSpPr>
        <p:spPr>
          <a:xfrm>
            <a:off x="4135338" y="28237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1" name="Google Shape;211;p14"/>
          <p:cNvSpPr txBox="1">
            <a:spLocks noGrp="1"/>
          </p:cNvSpPr>
          <p:nvPr>
            <p:ph type="title" idx="19" hasCustomPrompt="1"/>
          </p:nvPr>
        </p:nvSpPr>
        <p:spPr>
          <a:xfrm>
            <a:off x="1432325" y="2823742"/>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2" name="Google Shape;212;p14"/>
          <p:cNvSpPr txBox="1">
            <a:spLocks noGrp="1"/>
          </p:cNvSpPr>
          <p:nvPr>
            <p:ph type="title" idx="20" hasCustomPrompt="1"/>
          </p:nvPr>
        </p:nvSpPr>
        <p:spPr>
          <a:xfrm>
            <a:off x="4135338"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3" name="Google Shape;213;p14"/>
          <p:cNvSpPr txBox="1">
            <a:spLocks noGrp="1"/>
          </p:cNvSpPr>
          <p:nvPr>
            <p:ph type="title" idx="21" hasCustomPrompt="1"/>
          </p:nvPr>
        </p:nvSpPr>
        <p:spPr>
          <a:xfrm>
            <a:off x="1432313" y="1212584"/>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4" name="Google Shape;214;p14"/>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4"/>
          <p:cNvGrpSpPr/>
          <p:nvPr/>
        </p:nvGrpSpPr>
        <p:grpSpPr>
          <a:xfrm rot="10800000" flipH="1">
            <a:off x="498549" y="419474"/>
            <a:ext cx="429322" cy="93999"/>
            <a:chOff x="5795037" y="809024"/>
            <a:chExt cx="431653" cy="94500"/>
          </a:xfrm>
        </p:grpSpPr>
        <p:sp>
          <p:nvSpPr>
            <p:cNvPr id="216" name="Google Shape;216;p1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4"/>
          <p:cNvGrpSpPr/>
          <p:nvPr/>
        </p:nvGrpSpPr>
        <p:grpSpPr>
          <a:xfrm rot="-5400000" flipH="1">
            <a:off x="8191799" y="905324"/>
            <a:ext cx="825589" cy="93999"/>
            <a:chOff x="5718423" y="809024"/>
            <a:chExt cx="830071" cy="94500"/>
          </a:xfrm>
        </p:grpSpPr>
        <p:sp>
          <p:nvSpPr>
            <p:cNvPr id="220" name="Google Shape;220;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4"/>
          <p:cNvGrpSpPr/>
          <p:nvPr/>
        </p:nvGrpSpPr>
        <p:grpSpPr>
          <a:xfrm rot="-5400000" flipH="1">
            <a:off x="131141" y="4126299"/>
            <a:ext cx="825589" cy="93999"/>
            <a:chOff x="5718423" y="809024"/>
            <a:chExt cx="830071" cy="94500"/>
          </a:xfrm>
        </p:grpSpPr>
        <p:sp>
          <p:nvSpPr>
            <p:cNvPr id="225" name="Google Shape;225;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29"/>
        <p:cNvGrpSpPr/>
        <p:nvPr/>
      </p:nvGrpSpPr>
      <p:grpSpPr>
        <a:xfrm>
          <a:off x="0" y="0"/>
          <a:ext cx="0" cy="0"/>
          <a:chOff x="0" y="0"/>
          <a:chExt cx="0" cy="0"/>
        </a:xfrm>
      </p:grpSpPr>
      <p:sp>
        <p:nvSpPr>
          <p:cNvPr id="230" name="Google Shape;230;p1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2" name="Google Shape;232;p15"/>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3" name="Google Shape;233;p1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5"/>
          <p:cNvGrpSpPr/>
          <p:nvPr/>
        </p:nvGrpSpPr>
        <p:grpSpPr>
          <a:xfrm rot="10800000" flipH="1">
            <a:off x="498549" y="419474"/>
            <a:ext cx="429322" cy="93999"/>
            <a:chOff x="5795037" y="809024"/>
            <a:chExt cx="431653" cy="94500"/>
          </a:xfrm>
        </p:grpSpPr>
        <p:sp>
          <p:nvSpPr>
            <p:cNvPr id="235" name="Google Shape;235;p1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rot="-5400000" flipH="1">
            <a:off x="131141" y="4126299"/>
            <a:ext cx="825589" cy="93999"/>
            <a:chOff x="5718423" y="809024"/>
            <a:chExt cx="830071" cy="94500"/>
          </a:xfrm>
        </p:grpSpPr>
        <p:sp>
          <p:nvSpPr>
            <p:cNvPr id="239" name="Google Shape;239;p1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8" r:id="rId7"/>
    <p:sldLayoutId id="2147483660" r:id="rId8"/>
    <p:sldLayoutId id="2147483661" r:id="rId9"/>
    <p:sldLayoutId id="2147483662" r:id="rId10"/>
    <p:sldLayoutId id="2147483663" r:id="rId11"/>
    <p:sldLayoutId id="2147483664" r:id="rId12"/>
    <p:sldLayoutId id="2147483676" r:id="rId13"/>
    <p:sldLayoutId id="2147483679" r:id="rId14"/>
    <p:sldLayoutId id="2147483682" r:id="rId15"/>
    <p:sldLayoutId id="2147483703" r:id="rId16"/>
    <p:sldLayoutId id="2147483704" r:id="rId17"/>
    <p:sldLayoutId id="2147483705" r:id="rId18"/>
    <p:sldLayoutId id="2147483706" r:id="rId19"/>
    <p:sldLayoutId id="2147483710" r:id="rId20"/>
    <p:sldLayoutId id="2147483711"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 Target="slide3.xml"/><Relationship Id="rId7" Type="http://schemas.openxmlformats.org/officeDocument/2006/relationships/hyperlink" Target="https://mvnrepository.com/artifact/com.googlecode.owasp-java-html-sanitizer/java10-shim/20240325.1"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hyperlink" Target="https://mvnrepository.com/artifact/com.googlecode.owasp-java-html-sanitizer/java8-shim" TargetMode="External"/><Relationship Id="rId5" Type="http://schemas.openxmlformats.org/officeDocument/2006/relationships/hyperlink" Target="https://github.com/OWASP/java-html-sanitizer/releases/tag/release-20240325.1" TargetMode="External"/><Relationship Id="rId4" Type="http://schemas.openxmlformats.org/officeDocument/2006/relationships/hyperlink" Target="https://owasp.org/www-project-java-encoder/" TargetMode="External"/></Relationships>
</file>

<file path=ppt/slides/_rels/slide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2.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3.xml"/><Relationship Id="rId1" Type="http://schemas.openxmlformats.org/officeDocument/2006/relationships/slideLayout" Target="../slideLayouts/slideLayout20.xml"/><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221074" y="1276281"/>
            <a:ext cx="4208596"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516161" y="1782293"/>
            <a:ext cx="6024022" cy="167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smtClean="0">
                <a:solidFill>
                  <a:schemeClr val="dk1"/>
                </a:solidFill>
                <a:effectLst>
                  <a:outerShdw blurRad="38100" dist="38100" dir="2700000" algn="tl">
                    <a:srgbClr val="000000">
                      <a:alpha val="43137"/>
                    </a:srgbClr>
                  </a:outerShdw>
                </a:effectLst>
              </a:rPr>
              <a:t>Group 5</a:t>
            </a:r>
            <a:r>
              <a:rPr lang="en" sz="4000" b="1" smtClean="0">
                <a:solidFill>
                  <a:schemeClr val="lt1"/>
                </a:solidFill>
                <a:effectLst>
                  <a:outerShdw blurRad="38100" dist="38100" dir="2700000" algn="tl">
                    <a:srgbClr val="000000">
                      <a:alpha val="43137"/>
                    </a:srgbClr>
                  </a:outerShdw>
                </a:effectLst>
              </a:rPr>
              <a:t/>
            </a:r>
            <a:br>
              <a:rPr lang="en" sz="4000" b="1" smtClean="0">
                <a:solidFill>
                  <a:schemeClr val="lt1"/>
                </a:solidFill>
                <a:effectLst>
                  <a:outerShdw blurRad="38100" dist="38100" dir="2700000" algn="tl">
                    <a:srgbClr val="000000">
                      <a:alpha val="43137"/>
                    </a:srgbClr>
                  </a:outerShdw>
                </a:effectLst>
              </a:rPr>
            </a:br>
            <a:r>
              <a:rPr lang="en" sz="4000" smtClean="0">
                <a:solidFill>
                  <a:schemeClr val="accent6"/>
                </a:solidFill>
                <a:effectLst>
                  <a:outerShdw blurRad="38100" dist="38100" dir="2700000" algn="tl">
                    <a:srgbClr val="000000">
                      <a:alpha val="43137"/>
                    </a:srgbClr>
                  </a:outerShdw>
                </a:effectLst>
              </a:rPr>
              <a:t>Xây dựng website bán nông sản đảm bảo an toàn bảo mật</a:t>
            </a:r>
            <a:endParaRPr sz="4000" b="1">
              <a:solidFill>
                <a:schemeClr val="accent6"/>
              </a:solidFill>
              <a:effectLst>
                <a:outerShdw blurRad="38100" dist="38100" dir="2700000" algn="tl">
                  <a:srgbClr val="000000">
                    <a:alpha val="43137"/>
                  </a:srgbClr>
                </a:outerShdw>
              </a:effectLst>
            </a:endParaRPr>
          </a:p>
        </p:txBody>
      </p:sp>
      <p:grpSp>
        <p:nvGrpSpPr>
          <p:cNvPr id="964" name="Google Shape;964;p64"/>
          <p:cNvGrpSpPr/>
          <p:nvPr/>
        </p:nvGrpSpPr>
        <p:grpSpPr>
          <a:xfrm flipH="1">
            <a:off x="386490" y="4675140"/>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64"/>
          <p:cNvGrpSpPr/>
          <p:nvPr/>
        </p:nvGrpSpPr>
        <p:grpSpPr>
          <a:xfrm>
            <a:off x="5486470" y="1066751"/>
            <a:ext cx="3384497" cy="2229043"/>
            <a:chOff x="5029270" y="1457228"/>
            <a:chExt cx="3384497" cy="2229043"/>
          </a:xfrm>
        </p:grpSpPr>
        <p:sp>
          <p:nvSpPr>
            <p:cNvPr id="970" name="Google Shape;970;p64"/>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5452793" y="1926498"/>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5476434" y="1941497"/>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5476434" y="1941497"/>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7275637" y="2153536"/>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7748407" y="2184761"/>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7748407" y="2279690"/>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7748407" y="2374618"/>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7275637" y="2514738"/>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7748407" y="2545757"/>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7748407" y="2640673"/>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7748407" y="2735601"/>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7275637" y="2875940"/>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7748407" y="2906959"/>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7748407" y="3001875"/>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7748407" y="3096803"/>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5920835" y="3483481"/>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5673267" y="145722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5817909" y="155994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5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5300175" y="2956587"/>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5374951" y="3039798"/>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64"/>
            <p:cNvGrpSpPr/>
            <p:nvPr/>
          </p:nvGrpSpPr>
          <p:grpSpPr>
            <a:xfrm>
              <a:off x="5306560" y="1715806"/>
              <a:ext cx="454888" cy="454888"/>
              <a:chOff x="5289166" y="402821"/>
              <a:chExt cx="801000" cy="801000"/>
            </a:xfrm>
          </p:grpSpPr>
          <p:sp>
            <p:nvSpPr>
              <p:cNvPr id="1001" name="Google Shape;1001;p64"/>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64"/>
            <p:cNvSpPr/>
            <p:nvPr/>
          </p:nvSpPr>
          <p:spPr>
            <a:xfrm>
              <a:off x="8072364" y="2213821"/>
              <a:ext cx="292491" cy="292491"/>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64"/>
            <p:cNvGrpSpPr/>
            <p:nvPr/>
          </p:nvGrpSpPr>
          <p:grpSpPr>
            <a:xfrm>
              <a:off x="6387030" y="2729646"/>
              <a:ext cx="995046" cy="816206"/>
              <a:chOff x="6710430" y="2844909"/>
              <a:chExt cx="995046" cy="816206"/>
            </a:xfrm>
          </p:grpSpPr>
          <p:sp>
            <p:nvSpPr>
              <p:cNvPr id="1005" name="Google Shape;1005;p64"/>
              <p:cNvSpPr/>
              <p:nvPr/>
            </p:nvSpPr>
            <p:spPr>
              <a:xfrm>
                <a:off x="6710430" y="2844909"/>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6748231" y="2882515"/>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6748231" y="3005570"/>
                <a:ext cx="919672" cy="456967"/>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7225498" y="2979486"/>
                <a:ext cx="140560" cy="140548"/>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64"/>
            <p:cNvSpPr/>
            <p:nvPr/>
          </p:nvSpPr>
          <p:spPr>
            <a:xfrm>
              <a:off x="6878913" y="3637361"/>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8364857" y="248429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226503" y="2396433"/>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29270" y="2748958"/>
              <a:ext cx="270900" cy="270900"/>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6142471" y="4177862"/>
            <a:ext cx="3666259" cy="307777"/>
          </a:xfrm>
          <a:prstGeom prst="rect">
            <a:avLst/>
          </a:prstGeom>
          <a:noFill/>
        </p:spPr>
        <p:txBody>
          <a:bodyPr wrap="square" rtlCol="0">
            <a:spAutoFit/>
          </a:bodyPr>
          <a:lstStyle/>
          <a:p>
            <a:r>
              <a:rPr lang="en-US" i="1" smtClean="0">
                <a:solidFill>
                  <a:schemeClr val="bg1"/>
                </a:solidFill>
                <a:effectLst>
                  <a:outerShdw blurRad="38100" dist="38100" dir="2700000" algn="tl">
                    <a:srgbClr val="000000">
                      <a:alpha val="43137"/>
                    </a:srgbClr>
                  </a:outerShdw>
                </a:effectLst>
              </a:rPr>
              <a:t>GVHD: Ths Phan Nghĩa Hiệp</a:t>
            </a:r>
            <a:endParaRPr lang="en-US" i="1">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Mật khẩu quá yếu và ngầm định</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709654" y="402513"/>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4158856" y="1415654"/>
            <a:ext cx="4572000" cy="783869"/>
          </a:xfrm>
          <a:prstGeom prst="rect">
            <a:avLst/>
          </a:prstGeom>
        </p:spPr>
        <p:txBody>
          <a:bodyPr>
            <a:spAutoFit/>
          </a:bodyPr>
          <a:lstStyle/>
          <a:p>
            <a:pPr algn="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có thể sử dụng hàm kiểm tra độ mạnh mật khẩu </a:t>
            </a:r>
            <a:r>
              <a:rPr lang="en-US" b="1">
                <a:solidFill>
                  <a:schemeClr val="bg1"/>
                </a:solidFill>
                <a:latin typeface="Calibri" panose="020F0502020204030204" pitchFamily="34" charset="0"/>
                <a:ea typeface="Calibri" panose="020F0502020204030204" pitchFamily="34" charset="0"/>
                <a:cs typeface="Times New Roman" panose="02020603050405020304" pitchFamily="18" charset="0"/>
              </a:rPr>
              <a:t>isValidPassword()</a:t>
            </a: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 để kiểm tra đầu vào của mật khẩu , đảm bảo mật khẩu là đủ mạnh:</a:t>
            </a:r>
          </a:p>
        </p:txBody>
      </p:sp>
      <p:pic>
        <p:nvPicPr>
          <p:cNvPr id="27" name="Picture 26"/>
          <p:cNvPicPr/>
          <p:nvPr/>
        </p:nvPicPr>
        <p:blipFill>
          <a:blip r:embed="rId4"/>
          <a:stretch>
            <a:fillRect/>
          </a:stretch>
        </p:blipFill>
        <p:spPr>
          <a:xfrm>
            <a:off x="701374" y="2016586"/>
            <a:ext cx="5943600" cy="2626359"/>
          </a:xfrm>
          <a:prstGeom prst="rect">
            <a:avLst/>
          </a:prstGeom>
        </p:spPr>
      </p:pic>
    </p:spTree>
    <p:extLst>
      <p:ext uri="{BB962C8B-B14F-4D97-AF65-F5344CB8AC3E}">
        <p14:creationId xmlns:p14="http://schemas.microsoft.com/office/powerpoint/2010/main" val="1952838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Mật khẩu quá yếu và ngầm định</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709654" y="402513"/>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4158856" y="1415654"/>
            <a:ext cx="4572000" cy="783869"/>
          </a:xfrm>
          <a:prstGeom prst="rect">
            <a:avLst/>
          </a:prstGeom>
        </p:spPr>
        <p:txBody>
          <a:bodyPr>
            <a:spAutoFit/>
          </a:bodyPr>
          <a:lstStyle/>
          <a:p>
            <a:pPr algn="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có thể sử dụng hàm kiểm tra độ mạnh mật khẩu </a:t>
            </a:r>
            <a:r>
              <a:rPr lang="en-US" b="1">
                <a:solidFill>
                  <a:schemeClr val="bg1"/>
                </a:solidFill>
                <a:latin typeface="Calibri" panose="020F0502020204030204" pitchFamily="34" charset="0"/>
                <a:ea typeface="Calibri" panose="020F0502020204030204" pitchFamily="34" charset="0"/>
                <a:cs typeface="Times New Roman" panose="02020603050405020304" pitchFamily="18" charset="0"/>
              </a:rPr>
              <a:t>isValidPassword()</a:t>
            </a: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 để kiểm tra đầu vào của mật khẩu , đảm bảo mật khẩu là đủ mạnh:</a:t>
            </a:r>
          </a:p>
        </p:txBody>
      </p:sp>
      <p:pic>
        <p:nvPicPr>
          <p:cNvPr id="27" name="Picture 26"/>
          <p:cNvPicPr/>
          <p:nvPr/>
        </p:nvPicPr>
        <p:blipFill>
          <a:blip r:embed="rId4"/>
          <a:stretch>
            <a:fillRect/>
          </a:stretch>
        </p:blipFill>
        <p:spPr>
          <a:xfrm>
            <a:off x="340458" y="2080947"/>
            <a:ext cx="5943600" cy="2626359"/>
          </a:xfrm>
          <a:prstGeom prst="rect">
            <a:avLst/>
          </a:prstGeom>
        </p:spPr>
      </p:pic>
    </p:spTree>
    <p:extLst>
      <p:ext uri="{BB962C8B-B14F-4D97-AF65-F5344CB8AC3E}">
        <p14:creationId xmlns:p14="http://schemas.microsoft.com/office/powerpoint/2010/main" val="345562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Mật khẩu quá yếu và ngầm định</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709654" y="402513"/>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4" name="Rectangle 3"/>
          <p:cNvSpPr/>
          <p:nvPr/>
        </p:nvSpPr>
        <p:spPr>
          <a:xfrm>
            <a:off x="308887" y="1435551"/>
            <a:ext cx="4572000" cy="553357"/>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Nếu mật khẩu không đủ mạnh sẽ báo lỗi và bắt người dùng nhập lại</a:t>
            </a:r>
          </a:p>
        </p:txBody>
      </p:sp>
      <p:pic>
        <p:nvPicPr>
          <p:cNvPr id="26" name="Picture 25"/>
          <p:cNvPicPr/>
          <p:nvPr/>
        </p:nvPicPr>
        <p:blipFill>
          <a:blip r:embed="rId4"/>
          <a:stretch>
            <a:fillRect/>
          </a:stretch>
        </p:blipFill>
        <p:spPr>
          <a:xfrm>
            <a:off x="1024374" y="1800614"/>
            <a:ext cx="4699882" cy="2989202"/>
          </a:xfrm>
          <a:prstGeom prst="rect">
            <a:avLst/>
          </a:prstGeom>
        </p:spPr>
      </p:pic>
      <p:sp>
        <p:nvSpPr>
          <p:cNvPr id="6" name="Rectangle 5"/>
          <p:cNvSpPr/>
          <p:nvPr/>
        </p:nvSpPr>
        <p:spPr>
          <a:xfrm>
            <a:off x="5724256" y="3295215"/>
            <a:ext cx="2377063" cy="1244893"/>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Tương tự ta cũng sử dụng hàm kiểm tra độ mạnh mật khẩu </a:t>
            </a:r>
            <a:r>
              <a:rPr lang="en-US" b="1">
                <a:solidFill>
                  <a:schemeClr val="bg1"/>
                </a:solidFill>
                <a:latin typeface="Calibri" panose="020F0502020204030204" pitchFamily="34" charset="0"/>
                <a:ea typeface="Calibri" panose="020F0502020204030204" pitchFamily="34" charset="0"/>
                <a:cs typeface="Times New Roman" panose="02020603050405020304" pitchFamily="18" charset="0"/>
              </a:rPr>
              <a:t>isValidPassword()</a:t>
            </a: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 trong các form đăng ký , tạo lại mật khẩu ….</a:t>
            </a:r>
          </a:p>
        </p:txBody>
      </p:sp>
    </p:spTree>
    <p:extLst>
      <p:ext uri="{BB962C8B-B14F-4D97-AF65-F5344CB8AC3E}">
        <p14:creationId xmlns:p14="http://schemas.microsoft.com/office/powerpoint/2010/main" val="113487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90771" y="113563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Lỗi chèn mã SQL</a:t>
            </a:r>
            <a:endParaRPr sz="2000"/>
          </a:p>
        </p:txBody>
      </p:sp>
      <p:sp>
        <p:nvSpPr>
          <p:cNvPr id="1465" name="Google Shape;1465;p75"/>
          <p:cNvSpPr/>
          <p:nvPr/>
        </p:nvSpPr>
        <p:spPr>
          <a:xfrm rot="5400000">
            <a:off x="87529" y="4089973"/>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91066" y="3907523"/>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90719" y="4373323"/>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90705" y="4129441"/>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3445601" y="3537848"/>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5"/>
          <p:cNvSpPr/>
          <p:nvPr/>
        </p:nvSpPr>
        <p:spPr>
          <a:xfrm>
            <a:off x="4991806" y="1499452"/>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5"/>
          <p:cNvGrpSpPr/>
          <p:nvPr/>
        </p:nvGrpSpPr>
        <p:grpSpPr>
          <a:xfrm>
            <a:off x="5044741" y="1558021"/>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1" name="Google Shape;1481;p75"/>
          <p:cNvPicPr preferRelativeResize="0"/>
          <p:nvPr/>
        </p:nvPicPr>
        <p:blipFill rotWithShape="1">
          <a:blip r:embed="rId4">
            <a:alphaModFix/>
          </a:blip>
          <a:srcRect t="8417" b="8408"/>
          <a:stretch/>
        </p:blipFill>
        <p:spPr>
          <a:xfrm>
            <a:off x="5050914" y="1816728"/>
            <a:ext cx="3350700" cy="1858800"/>
          </a:xfrm>
          <a:prstGeom prst="roundRect">
            <a:avLst>
              <a:gd name="adj" fmla="val 3418"/>
            </a:avLst>
          </a:prstGeom>
          <a:noFill/>
          <a:ln>
            <a:noFill/>
          </a:ln>
          <a:effectLst>
            <a:outerShdw blurRad="57150" dist="19050" dir="5400000" algn="bl" rotWithShape="0">
              <a:schemeClr val="dk1">
                <a:alpha val="20000"/>
              </a:schemeClr>
            </a:outerShdw>
          </a:effectLst>
        </p:spPr>
      </p:pic>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617748" y="1430165"/>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2" name="Google Shape;1464;p75">
            <a:extLst>
              <a:ext uri="{FF2B5EF4-FFF2-40B4-BE49-F238E27FC236}">
                <a16:creationId xmlns:a16="http://schemas.microsoft.com/office/drawing/2014/main" id="{5C5E135C-BF94-CC44-ABEA-62ABE05BFDA1}"/>
              </a:ext>
            </a:extLst>
          </p:cNvPr>
          <p:cNvSpPr txBox="1">
            <a:spLocks noGrp="1"/>
          </p:cNvSpPr>
          <p:nvPr>
            <p:ph type="subTitle" idx="1"/>
          </p:nvPr>
        </p:nvSpPr>
        <p:spPr>
          <a:xfrm>
            <a:off x="413144" y="1586075"/>
            <a:ext cx="3846751" cy="2089453"/>
          </a:xfrm>
          <a:prstGeom prst="rect">
            <a:avLst/>
          </a:prstGeom>
        </p:spPr>
        <p:txBody>
          <a:bodyPr spcFirstLastPara="1" wrap="square" lIns="91425" tIns="91425" rIns="91425" bIns="91425" anchor="t" anchorCtr="0">
            <a:noAutofit/>
          </a:bodyPr>
          <a:lstStyle/>
          <a:p>
            <a:pPr marL="0" lvl="0" indent="0" algn="just"/>
            <a:r>
              <a:rPr lang="vi-VN" sz="1800" b="1"/>
              <a:t>Lỗi chèn mã SQL (SQL Injection) </a:t>
            </a:r>
            <a:r>
              <a:rPr lang="vi-VN" sz="1800"/>
              <a:t>trong bảo mật cơ sở dữ liệu (CSDL) là một loại lỗi bảo mật, xảy ra khi kẻ tấn công có thể tiêm (chèn) các câu lệnh SQL độc hại vào một truy vấn SQL hợp lệ mà ứng dụng hoặc hệ thống sử dụng.</a:t>
            </a:r>
            <a:endParaRPr sz="1800"/>
          </a:p>
        </p:txBody>
      </p:sp>
      <p:pic>
        <p:nvPicPr>
          <p:cNvPr id="4" name="Picture 3">
            <a:extLst>
              <a:ext uri="{FF2B5EF4-FFF2-40B4-BE49-F238E27FC236}">
                <a16:creationId xmlns:a16="http://schemas.microsoft.com/office/drawing/2014/main" id="{44CA290A-4517-A2FF-63BA-A8FE1F3E894A}"/>
              </a:ext>
            </a:extLst>
          </p:cNvPr>
          <p:cNvPicPr>
            <a:picLocks noChangeAspect="1"/>
          </p:cNvPicPr>
          <p:nvPr/>
        </p:nvPicPr>
        <p:blipFill>
          <a:blip r:embed="rId5"/>
          <a:stretch>
            <a:fillRect/>
          </a:stretch>
        </p:blipFill>
        <p:spPr>
          <a:xfrm>
            <a:off x="4446059" y="1430162"/>
            <a:ext cx="4398623" cy="2308955"/>
          </a:xfrm>
          <a:prstGeom prst="rect">
            <a:avLst/>
          </a:prstGeom>
        </p:spPr>
      </p:pic>
    </p:spTree>
    <p:extLst>
      <p:ext uri="{BB962C8B-B14F-4D97-AF65-F5344CB8AC3E}">
        <p14:creationId xmlns:p14="http://schemas.microsoft.com/office/powerpoint/2010/main" val="246008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76"/>
          <p:cNvSpPr/>
          <p:nvPr/>
        </p:nvSpPr>
        <p:spPr>
          <a:xfrm>
            <a:off x="1049150"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6"/>
          <p:cNvSpPr/>
          <p:nvPr/>
        </p:nvSpPr>
        <p:spPr>
          <a:xfrm>
            <a:off x="3595871"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6"/>
          <p:cNvSpPr/>
          <p:nvPr/>
        </p:nvSpPr>
        <p:spPr>
          <a:xfrm>
            <a:off x="6142599"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76"/>
          <p:cNvGrpSpPr/>
          <p:nvPr/>
        </p:nvGrpSpPr>
        <p:grpSpPr>
          <a:xfrm>
            <a:off x="1149947" y="1850950"/>
            <a:ext cx="1750805" cy="94001"/>
            <a:chOff x="3569131" y="3296864"/>
            <a:chExt cx="2721600" cy="146100"/>
          </a:xfrm>
        </p:grpSpPr>
        <p:sp>
          <p:nvSpPr>
            <p:cNvPr id="1499" name="Google Shape;1499;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76"/>
            <p:cNvGrpSpPr/>
            <p:nvPr/>
          </p:nvGrpSpPr>
          <p:grpSpPr>
            <a:xfrm rot="10800000" flipH="1">
              <a:off x="3595847" y="3322949"/>
              <a:ext cx="429322" cy="93999"/>
              <a:chOff x="5795037" y="809024"/>
              <a:chExt cx="431653" cy="94500"/>
            </a:xfrm>
          </p:grpSpPr>
          <p:sp>
            <p:nvSpPr>
              <p:cNvPr id="1501" name="Google Shape;1501;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4" name="Google Shape;1504;p76"/>
          <p:cNvGrpSpPr/>
          <p:nvPr/>
        </p:nvGrpSpPr>
        <p:grpSpPr>
          <a:xfrm>
            <a:off x="3696672" y="1850950"/>
            <a:ext cx="1750805" cy="94001"/>
            <a:chOff x="3569131" y="3296864"/>
            <a:chExt cx="2721600" cy="146100"/>
          </a:xfrm>
        </p:grpSpPr>
        <p:sp>
          <p:nvSpPr>
            <p:cNvPr id="1505" name="Google Shape;1505;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6"/>
            <p:cNvGrpSpPr/>
            <p:nvPr/>
          </p:nvGrpSpPr>
          <p:grpSpPr>
            <a:xfrm rot="10800000" flipH="1">
              <a:off x="3595847" y="3322949"/>
              <a:ext cx="429322" cy="93999"/>
              <a:chOff x="5795037" y="809024"/>
              <a:chExt cx="431653" cy="94500"/>
            </a:xfrm>
          </p:grpSpPr>
          <p:sp>
            <p:nvSpPr>
              <p:cNvPr id="1507" name="Google Shape;1507;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0" name="Google Shape;1510;p76"/>
          <p:cNvGrpSpPr/>
          <p:nvPr/>
        </p:nvGrpSpPr>
        <p:grpSpPr>
          <a:xfrm>
            <a:off x="6243397" y="1850950"/>
            <a:ext cx="1750805" cy="94001"/>
            <a:chOff x="3569131" y="3296864"/>
            <a:chExt cx="2721600" cy="146100"/>
          </a:xfrm>
        </p:grpSpPr>
        <p:sp>
          <p:nvSpPr>
            <p:cNvPr id="1511" name="Google Shape;1511;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2" name="Google Shape;1512;p76"/>
            <p:cNvGrpSpPr/>
            <p:nvPr/>
          </p:nvGrpSpPr>
          <p:grpSpPr>
            <a:xfrm rot="10800000" flipH="1">
              <a:off x="3595847" y="3322949"/>
              <a:ext cx="429322" cy="93999"/>
              <a:chOff x="5795037" y="809024"/>
              <a:chExt cx="431653" cy="94500"/>
            </a:xfrm>
          </p:grpSpPr>
          <p:sp>
            <p:nvSpPr>
              <p:cNvPr id="1513" name="Google Shape;1513;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9" name="Google Shape;1519;p76"/>
          <p:cNvSpPr txBox="1">
            <a:spLocks noGrp="1"/>
          </p:cNvSpPr>
          <p:nvPr>
            <p:ph type="title"/>
          </p:nvPr>
        </p:nvSpPr>
        <p:spPr>
          <a:xfrm>
            <a:off x="465274" y="9984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Nguyên nhân</a:t>
            </a:r>
            <a:endParaRPr/>
          </a:p>
        </p:txBody>
      </p:sp>
      <p:sp>
        <p:nvSpPr>
          <p:cNvPr id="1521" name="Google Shape;1521;p76"/>
          <p:cNvSpPr txBox="1">
            <a:spLocks noGrp="1"/>
          </p:cNvSpPr>
          <p:nvPr>
            <p:ph type="subTitle" idx="1"/>
          </p:nvPr>
        </p:nvSpPr>
        <p:spPr>
          <a:xfrm>
            <a:off x="937699" y="3344725"/>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Không kiểm tra lý dữ liệu đầu vào</a:t>
            </a:r>
            <a:endParaRPr sz="2400"/>
          </a:p>
        </p:txBody>
      </p:sp>
      <p:sp>
        <p:nvSpPr>
          <p:cNvPr id="1523" name="Google Shape;1523;p76"/>
          <p:cNvSpPr txBox="1">
            <a:spLocks noGrp="1"/>
          </p:cNvSpPr>
          <p:nvPr>
            <p:ph type="subTitle" idx="4"/>
          </p:nvPr>
        </p:nvSpPr>
        <p:spPr>
          <a:xfrm>
            <a:off x="3213965" y="3380100"/>
            <a:ext cx="2739955" cy="113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a:t>Sử dụng phương thức ghép chuỗi để xây dựng câu lệnh SQL</a:t>
            </a:r>
            <a:endParaRPr lang="en-US" sz="2400"/>
          </a:p>
        </p:txBody>
      </p:sp>
      <p:sp>
        <p:nvSpPr>
          <p:cNvPr id="1525" name="Google Shape;1525;p76"/>
          <p:cNvSpPr txBox="1">
            <a:spLocks noGrp="1"/>
          </p:cNvSpPr>
          <p:nvPr>
            <p:ph type="subTitle" idx="6"/>
          </p:nvPr>
        </p:nvSpPr>
        <p:spPr>
          <a:xfrm>
            <a:off x="6026881" y="3408906"/>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Không tham số hóa câu lệnh SQL</a:t>
            </a:r>
            <a:endParaRPr sz="2400"/>
          </a:p>
        </p:txBody>
      </p:sp>
      <p:sp>
        <p:nvSpPr>
          <p:cNvPr id="1526" name="Google Shape;1526;p76"/>
          <p:cNvSpPr/>
          <p:nvPr/>
        </p:nvSpPr>
        <p:spPr>
          <a:xfrm>
            <a:off x="1624700" y="2018675"/>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6"/>
          <p:cNvSpPr/>
          <p:nvPr/>
        </p:nvSpPr>
        <p:spPr>
          <a:xfrm>
            <a:off x="4171421" y="2018675"/>
            <a:ext cx="801300" cy="8013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6"/>
          <p:cNvSpPr/>
          <p:nvPr/>
        </p:nvSpPr>
        <p:spPr>
          <a:xfrm>
            <a:off x="6718149" y="2018675"/>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6"/>
          <p:cNvSpPr/>
          <p:nvPr/>
        </p:nvSpPr>
        <p:spPr>
          <a:xfrm>
            <a:off x="104915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6"/>
          <p:cNvSpPr/>
          <p:nvPr/>
        </p:nvSpPr>
        <p:spPr>
          <a:xfrm>
            <a:off x="3595875"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6"/>
          <p:cNvSpPr/>
          <p:nvPr/>
        </p:nvSpPr>
        <p:spPr>
          <a:xfrm>
            <a:off x="614260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76"/>
          <p:cNvGrpSpPr/>
          <p:nvPr/>
        </p:nvGrpSpPr>
        <p:grpSpPr>
          <a:xfrm>
            <a:off x="4363334" y="2208332"/>
            <a:ext cx="417492" cy="473800"/>
            <a:chOff x="2423775" y="3226875"/>
            <a:chExt cx="259925" cy="295000"/>
          </a:xfrm>
        </p:grpSpPr>
        <p:sp>
          <p:nvSpPr>
            <p:cNvPr id="1533" name="Google Shape;1533;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76"/>
          <p:cNvGrpSpPr/>
          <p:nvPr/>
        </p:nvGrpSpPr>
        <p:grpSpPr>
          <a:xfrm>
            <a:off x="1784688" y="2197043"/>
            <a:ext cx="471637" cy="473794"/>
            <a:chOff x="-49764975" y="3551225"/>
            <a:chExt cx="299300" cy="300650"/>
          </a:xfrm>
        </p:grpSpPr>
        <p:sp>
          <p:nvSpPr>
            <p:cNvPr id="1537" name="Google Shape;1537;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76"/>
          <p:cNvGrpSpPr/>
          <p:nvPr/>
        </p:nvGrpSpPr>
        <p:grpSpPr>
          <a:xfrm>
            <a:off x="6882254" y="2182288"/>
            <a:ext cx="474091" cy="473785"/>
            <a:chOff x="-61351725" y="3372400"/>
            <a:chExt cx="310350" cy="310150"/>
          </a:xfrm>
        </p:grpSpPr>
        <p:sp>
          <p:nvSpPr>
            <p:cNvPr id="1549" name="Google Shape;1549;p76"/>
            <p:cNvSpPr/>
            <p:nvPr/>
          </p:nvSpPr>
          <p:spPr>
            <a:xfrm>
              <a:off x="-61165043" y="3558868"/>
              <a:ext cx="19686" cy="19686"/>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 name="Google Shape;1552;p7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25;p72"/>
          <p:cNvSpPr txBox="1">
            <a:spLocks/>
          </p:cNvSpPr>
          <p:nvPr/>
        </p:nvSpPr>
        <p:spPr>
          <a:xfrm>
            <a:off x="71310" y="698571"/>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Tree>
    <p:extLst>
      <p:ext uri="{BB962C8B-B14F-4D97-AF65-F5344CB8AC3E}">
        <p14:creationId xmlns:p14="http://schemas.microsoft.com/office/powerpoint/2010/main" val="3054302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62675" y="1358025"/>
            <a:ext cx="7236600" cy="23298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p:cNvSpPr txBox="1">
            <a:spLocks noGrp="1"/>
          </p:cNvSpPr>
          <p:nvPr>
            <p:ph type="subTitle" idx="1"/>
          </p:nvPr>
        </p:nvSpPr>
        <p:spPr>
          <a:xfrm>
            <a:off x="1381878" y="1819588"/>
            <a:ext cx="6439295" cy="1478400"/>
          </a:xfrm>
          <a:prstGeom prst="rect">
            <a:avLst/>
          </a:prstGeom>
        </p:spPr>
        <p:txBody>
          <a:bodyPr spcFirstLastPara="1" wrap="square" lIns="91425" tIns="91425" rIns="91425" bIns="91425" anchor="t" anchorCtr="0">
            <a:noAutofit/>
          </a:bodyPr>
          <a:lstStyle/>
          <a:p>
            <a:r>
              <a:rPr lang="en-US" sz="1800">
                <a:solidFill>
                  <a:srgbClr val="0000FF"/>
                </a:solidFill>
                <a:latin typeface="Consolas" panose="020B0609020204030204" pitchFamily="49" charset="0"/>
              </a:rPr>
              <a:t>"</a:t>
            </a:r>
            <a:r>
              <a:rPr lang="en-US" sz="1800">
                <a:solidFill>
                  <a:srgbClr val="FF0000"/>
                </a:solidFill>
                <a:latin typeface="Consolas" panose="020B0609020204030204" pitchFamily="49" charset="0"/>
              </a:rPr>
              <a:t>SELECT * FROM </a:t>
            </a:r>
            <a:r>
              <a:rPr lang="en-US" sz="1800">
                <a:solidFill>
                  <a:srgbClr val="0000FF"/>
                </a:solidFill>
                <a:latin typeface="Consolas" panose="020B0609020204030204" pitchFamily="49" charset="0"/>
              </a:rPr>
              <a:t>users </a:t>
            </a:r>
            <a:r>
              <a:rPr lang="en-US" sz="1800">
                <a:solidFill>
                  <a:srgbClr val="FF0000"/>
                </a:solidFill>
                <a:latin typeface="Consolas" panose="020B0609020204030204" pitchFamily="49" charset="0"/>
              </a:rPr>
              <a:t>WHERE</a:t>
            </a:r>
            <a:r>
              <a:rPr lang="en-US" sz="1800">
                <a:solidFill>
                  <a:srgbClr val="0000FF"/>
                </a:solidFill>
                <a:latin typeface="Consolas" panose="020B0609020204030204" pitchFamily="49" charset="0"/>
              </a:rPr>
              <a:t> username = '" + </a:t>
            </a:r>
            <a:r>
              <a:rPr lang="en-US" sz="1800">
                <a:solidFill>
                  <a:srgbClr val="00B050"/>
                </a:solidFill>
                <a:latin typeface="Consolas" panose="020B0609020204030204" pitchFamily="49" charset="0"/>
              </a:rPr>
              <a:t>username</a:t>
            </a:r>
            <a:r>
              <a:rPr lang="en-US" sz="1800">
                <a:solidFill>
                  <a:srgbClr val="0000FF"/>
                </a:solidFill>
                <a:latin typeface="Consolas" panose="020B0609020204030204" pitchFamily="49" charset="0"/>
              </a:rPr>
              <a:t> + "' AND password = '" + </a:t>
            </a:r>
            <a:r>
              <a:rPr lang="en-US" sz="1800">
                <a:solidFill>
                  <a:srgbClr val="00B050"/>
                </a:solidFill>
                <a:latin typeface="Consolas" panose="020B0609020204030204" pitchFamily="49" charset="0"/>
              </a:rPr>
              <a:t>password</a:t>
            </a:r>
            <a:r>
              <a:rPr lang="en-US" sz="1800">
                <a:solidFill>
                  <a:srgbClr val="0000FF"/>
                </a:solidFill>
                <a:latin typeface="Consolas" panose="020B0609020204030204" pitchFamily="49" charset="0"/>
              </a:rPr>
              <a:t> + "'";</a:t>
            </a:r>
            <a:endParaRPr lang="en-US"/>
          </a:p>
        </p:txBody>
      </p:sp>
      <p:sp>
        <p:nvSpPr>
          <p:cNvPr id="1124" name="Google Shape;1124;p68"/>
          <p:cNvSpPr/>
          <p:nvPr/>
        </p:nvSpPr>
        <p:spPr>
          <a:xfrm>
            <a:off x="661975" y="696733"/>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824473" y="804186"/>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Ví dụ</a:t>
            </a:r>
            <a:endParaRPr/>
          </a:p>
        </p:txBody>
      </p:sp>
      <p:grpSp>
        <p:nvGrpSpPr>
          <p:cNvPr id="1126" name="Google Shape;1126;p68"/>
          <p:cNvGrpSpPr/>
          <p:nvPr/>
        </p:nvGrpSpPr>
        <p:grpSpPr>
          <a:xfrm>
            <a:off x="1190564" y="3354617"/>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29" name="Google Shape;1129;p68"/>
          <p:cNvGrpSpPr/>
          <p:nvPr/>
        </p:nvGrpSpPr>
        <p:grpSpPr>
          <a:xfrm>
            <a:off x="7531488" y="1224238"/>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8034120" y="3437577"/>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2720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1131900" y="1506184"/>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5;p72"/>
          <p:cNvSpPr txBox="1">
            <a:spLocks/>
          </p:cNvSpPr>
          <p:nvPr/>
        </p:nvSpPr>
        <p:spPr>
          <a:xfrm>
            <a:off x="3660437" y="713191"/>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Tree>
    <p:extLst>
      <p:ext uri="{BB962C8B-B14F-4D97-AF65-F5344CB8AC3E}">
        <p14:creationId xmlns:p14="http://schemas.microsoft.com/office/powerpoint/2010/main" val="1253479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30" name="Google Shape;1430;p74"/>
          <p:cNvSpPr txBox="1">
            <a:spLocks noGrp="1"/>
          </p:cNvSpPr>
          <p:nvPr>
            <p:ph type="subTitle" idx="1"/>
          </p:nvPr>
        </p:nvSpPr>
        <p:spPr>
          <a:xfrm>
            <a:off x="1012087" y="871649"/>
            <a:ext cx="6724594" cy="300026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000"/>
              <a:t>Bây giờ, nếu người dùng nhập vào </a:t>
            </a:r>
          </a:p>
          <a:p>
            <a:pPr marL="0" lvl="0" indent="0" algn="just" rtl="0">
              <a:spcBef>
                <a:spcPts val="0"/>
              </a:spcBef>
              <a:spcAft>
                <a:spcPts val="0"/>
              </a:spcAft>
              <a:buNone/>
            </a:pPr>
            <a:r>
              <a:rPr lang="en-US" sz="2000"/>
              <a:t>u</a:t>
            </a:r>
            <a:r>
              <a:rPr lang="en" sz="2000"/>
              <a:t>sername là </a:t>
            </a:r>
            <a:r>
              <a:rPr lang="en" sz="2000" b="1">
                <a:solidFill>
                  <a:schemeClr val="bg1">
                    <a:lumMod val="10000"/>
                  </a:schemeClr>
                </a:solidFill>
              </a:rPr>
              <a:t>admin’ --</a:t>
            </a:r>
          </a:p>
          <a:p>
            <a:pPr marL="0" lvl="0" indent="0" algn="just" rtl="0">
              <a:spcBef>
                <a:spcPts val="0"/>
              </a:spcBef>
              <a:spcAft>
                <a:spcPts val="0"/>
              </a:spcAft>
              <a:buNone/>
            </a:pPr>
            <a:r>
              <a:rPr lang="en-US" sz="2000"/>
              <a:t>mật khẩu là </a:t>
            </a:r>
            <a:r>
              <a:rPr lang="en-US" sz="2000" b="1">
                <a:solidFill>
                  <a:schemeClr val="bg1">
                    <a:lumMod val="10000"/>
                  </a:schemeClr>
                </a:solidFill>
              </a:rPr>
              <a:t>anything</a:t>
            </a:r>
          </a:p>
          <a:p>
            <a:pPr marL="0" lvl="0" indent="0" algn="just" rtl="0">
              <a:spcBef>
                <a:spcPts val="0"/>
              </a:spcBef>
              <a:spcAft>
                <a:spcPts val="0"/>
              </a:spcAft>
              <a:buNone/>
            </a:pPr>
            <a:r>
              <a:rPr lang="en-US" sz="2000"/>
              <a:t>Thì phần – dẽ bỏ qua đoạn kiểm tra mật khẩu, kẻ tấn công sẽ login thành công ngay cả khi không biết mật khẩu</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95;p76">
            <a:extLst>
              <a:ext uri="{FF2B5EF4-FFF2-40B4-BE49-F238E27FC236}">
                <a16:creationId xmlns:a16="http://schemas.microsoft.com/office/drawing/2014/main" id="{06D64C0A-6147-C6FE-F684-67A1994D2597}"/>
              </a:ext>
            </a:extLst>
          </p:cNvPr>
          <p:cNvSpPr/>
          <p:nvPr/>
        </p:nvSpPr>
        <p:spPr>
          <a:xfrm>
            <a:off x="920563" y="3138451"/>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498;p76">
            <a:extLst>
              <a:ext uri="{FF2B5EF4-FFF2-40B4-BE49-F238E27FC236}">
                <a16:creationId xmlns:a16="http://schemas.microsoft.com/office/drawing/2014/main" id="{67DA13FD-9A91-31B9-FAA5-2E9FEB36C88B}"/>
              </a:ext>
            </a:extLst>
          </p:cNvPr>
          <p:cNvGrpSpPr/>
          <p:nvPr/>
        </p:nvGrpSpPr>
        <p:grpSpPr>
          <a:xfrm>
            <a:off x="1021360" y="3214751"/>
            <a:ext cx="1750805" cy="94001"/>
            <a:chOff x="3569131" y="3296864"/>
            <a:chExt cx="2721600" cy="146100"/>
          </a:xfrm>
        </p:grpSpPr>
        <p:sp>
          <p:nvSpPr>
            <p:cNvPr id="6" name="Google Shape;1499;p76">
              <a:extLst>
                <a:ext uri="{FF2B5EF4-FFF2-40B4-BE49-F238E27FC236}">
                  <a16:creationId xmlns:a16="http://schemas.microsoft.com/office/drawing/2014/main" id="{F5FD0A92-34FA-A546-C21B-58D8E99DE6A7}"/>
                </a:ext>
              </a:extLst>
            </p:cNvPr>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500;p76">
              <a:extLst>
                <a:ext uri="{FF2B5EF4-FFF2-40B4-BE49-F238E27FC236}">
                  <a16:creationId xmlns:a16="http://schemas.microsoft.com/office/drawing/2014/main" id="{1935D793-05E9-74D7-B7BE-5BC3A511DD61}"/>
                </a:ext>
              </a:extLst>
            </p:cNvPr>
            <p:cNvGrpSpPr/>
            <p:nvPr/>
          </p:nvGrpSpPr>
          <p:grpSpPr>
            <a:xfrm rot="10800000" flipH="1">
              <a:off x="3595847" y="3322949"/>
              <a:ext cx="429322" cy="93999"/>
              <a:chOff x="5795037" y="809024"/>
              <a:chExt cx="431653" cy="94500"/>
            </a:xfrm>
          </p:grpSpPr>
          <p:sp>
            <p:nvSpPr>
              <p:cNvPr id="8" name="Google Shape;1501;p76">
                <a:extLst>
                  <a:ext uri="{FF2B5EF4-FFF2-40B4-BE49-F238E27FC236}">
                    <a16:creationId xmlns:a16="http://schemas.microsoft.com/office/drawing/2014/main" id="{8F280CDC-A87B-D72B-4DD7-EDD1919BCFCE}"/>
                  </a:ext>
                </a:extLst>
              </p:cNvPr>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02;p76">
                <a:extLst>
                  <a:ext uri="{FF2B5EF4-FFF2-40B4-BE49-F238E27FC236}">
                    <a16:creationId xmlns:a16="http://schemas.microsoft.com/office/drawing/2014/main" id="{6C8C5C77-7AC3-DD7D-C6A1-E80364357F29}"/>
                  </a:ext>
                </a:extLst>
              </p:cNvPr>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03;p76">
                <a:extLst>
                  <a:ext uri="{FF2B5EF4-FFF2-40B4-BE49-F238E27FC236}">
                    <a16:creationId xmlns:a16="http://schemas.microsoft.com/office/drawing/2014/main" id="{535BEB1A-B08B-5D24-E921-BCB616667198}"/>
                  </a:ext>
                </a:extLst>
              </p:cNvPr>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 name="Google Shape;1526;p76">
            <a:extLst>
              <a:ext uri="{FF2B5EF4-FFF2-40B4-BE49-F238E27FC236}">
                <a16:creationId xmlns:a16="http://schemas.microsoft.com/office/drawing/2014/main" id="{EEF74BDE-F879-6060-7DA5-8E049C40FBAD}"/>
              </a:ext>
            </a:extLst>
          </p:cNvPr>
          <p:cNvSpPr/>
          <p:nvPr/>
        </p:nvSpPr>
        <p:spPr>
          <a:xfrm>
            <a:off x="1496113" y="3382476"/>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29;p76">
            <a:extLst>
              <a:ext uri="{FF2B5EF4-FFF2-40B4-BE49-F238E27FC236}">
                <a16:creationId xmlns:a16="http://schemas.microsoft.com/office/drawing/2014/main" id="{2E0EA247-70DE-32FA-6BFE-D5EB9AB6F316}"/>
              </a:ext>
            </a:extLst>
          </p:cNvPr>
          <p:cNvSpPr/>
          <p:nvPr/>
        </p:nvSpPr>
        <p:spPr>
          <a:xfrm>
            <a:off x="920563" y="4443239"/>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536;p76">
            <a:extLst>
              <a:ext uri="{FF2B5EF4-FFF2-40B4-BE49-F238E27FC236}">
                <a16:creationId xmlns:a16="http://schemas.microsoft.com/office/drawing/2014/main" id="{2BD984EA-189B-C3A2-38DB-C71D94B91D8C}"/>
              </a:ext>
            </a:extLst>
          </p:cNvPr>
          <p:cNvGrpSpPr/>
          <p:nvPr/>
        </p:nvGrpSpPr>
        <p:grpSpPr>
          <a:xfrm>
            <a:off x="1656101" y="3560844"/>
            <a:ext cx="471637" cy="473794"/>
            <a:chOff x="-49764975" y="3551225"/>
            <a:chExt cx="299300" cy="300650"/>
          </a:xfrm>
        </p:grpSpPr>
        <p:sp>
          <p:nvSpPr>
            <p:cNvPr id="14" name="Google Shape;1537;p76">
              <a:extLst>
                <a:ext uri="{FF2B5EF4-FFF2-40B4-BE49-F238E27FC236}">
                  <a16:creationId xmlns:a16="http://schemas.microsoft.com/office/drawing/2014/main" id="{B11A5AC5-211E-DB4F-D023-411CD1AFB688}"/>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38;p76">
              <a:extLst>
                <a:ext uri="{FF2B5EF4-FFF2-40B4-BE49-F238E27FC236}">
                  <a16:creationId xmlns:a16="http://schemas.microsoft.com/office/drawing/2014/main" id="{273EBE63-74C6-AD4B-FEED-44CCF2FC27E5}"/>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9;p76">
              <a:extLst>
                <a:ext uri="{FF2B5EF4-FFF2-40B4-BE49-F238E27FC236}">
                  <a16:creationId xmlns:a16="http://schemas.microsoft.com/office/drawing/2014/main" id="{9B170B4D-F7F9-24DB-F5D1-3ACEB1A312A4}"/>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40;p76">
              <a:extLst>
                <a:ext uri="{FF2B5EF4-FFF2-40B4-BE49-F238E27FC236}">
                  <a16:creationId xmlns:a16="http://schemas.microsoft.com/office/drawing/2014/main" id="{CB1855FC-489A-C485-382A-5A656B6356DB}"/>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41;p76">
              <a:extLst>
                <a:ext uri="{FF2B5EF4-FFF2-40B4-BE49-F238E27FC236}">
                  <a16:creationId xmlns:a16="http://schemas.microsoft.com/office/drawing/2014/main" id="{42A90601-F5E1-3CC8-B53A-9E5F5F90915F}"/>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42;p76">
              <a:extLst>
                <a:ext uri="{FF2B5EF4-FFF2-40B4-BE49-F238E27FC236}">
                  <a16:creationId xmlns:a16="http://schemas.microsoft.com/office/drawing/2014/main" id="{441777D1-649D-8CE5-66D3-CF86293CE103}"/>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43;p76">
              <a:extLst>
                <a:ext uri="{FF2B5EF4-FFF2-40B4-BE49-F238E27FC236}">
                  <a16:creationId xmlns:a16="http://schemas.microsoft.com/office/drawing/2014/main" id="{09271170-2CE8-70F2-CB8C-CEAC700D6A75}"/>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44;p76">
              <a:extLst>
                <a:ext uri="{FF2B5EF4-FFF2-40B4-BE49-F238E27FC236}">
                  <a16:creationId xmlns:a16="http://schemas.microsoft.com/office/drawing/2014/main" id="{CF3ACA0E-AA19-1E3C-9B39-D3CBFE1678E2}"/>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45;p76">
              <a:extLst>
                <a:ext uri="{FF2B5EF4-FFF2-40B4-BE49-F238E27FC236}">
                  <a16:creationId xmlns:a16="http://schemas.microsoft.com/office/drawing/2014/main" id="{014C6F74-4C68-2201-1661-08D090569610}"/>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6;p76">
              <a:extLst>
                <a:ext uri="{FF2B5EF4-FFF2-40B4-BE49-F238E27FC236}">
                  <a16:creationId xmlns:a16="http://schemas.microsoft.com/office/drawing/2014/main" id="{C7D8D6E2-3451-6384-0E0C-68E54FE486A2}"/>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47;p76">
              <a:extLst>
                <a:ext uri="{FF2B5EF4-FFF2-40B4-BE49-F238E27FC236}">
                  <a16:creationId xmlns:a16="http://schemas.microsoft.com/office/drawing/2014/main" id="{E1FB427E-F12A-2F03-E2E7-0018FB982B9A}"/>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325;p72"/>
          <p:cNvSpPr txBox="1">
            <a:spLocks/>
          </p:cNvSpPr>
          <p:nvPr/>
        </p:nvSpPr>
        <p:spPr>
          <a:xfrm>
            <a:off x="46395" y="586650"/>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Tree>
    <p:extLst>
      <p:ext uri="{BB962C8B-B14F-4D97-AF65-F5344CB8AC3E}">
        <p14:creationId xmlns:p14="http://schemas.microsoft.com/office/powerpoint/2010/main" val="100672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61" name="Google Shape;1361;p73"/>
          <p:cNvSpPr txBox="1">
            <a:spLocks noGrp="1"/>
          </p:cNvSpPr>
          <p:nvPr>
            <p:ph type="title"/>
          </p:nvPr>
        </p:nvSpPr>
        <p:spPr>
          <a:xfrm>
            <a:off x="543812" y="83974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Mục đích</a:t>
            </a:r>
            <a:endParaRPr/>
          </a:p>
        </p:txBody>
      </p:sp>
      <p:sp>
        <p:nvSpPr>
          <p:cNvPr id="1362" name="Google Shape;1362;p73"/>
          <p:cNvSpPr txBox="1">
            <a:spLocks noGrp="1"/>
          </p:cNvSpPr>
          <p:nvPr>
            <p:ph type="subTitle" idx="6"/>
          </p:nvPr>
        </p:nvSpPr>
        <p:spPr>
          <a:xfrm>
            <a:off x="2627575" y="3053550"/>
            <a:ext cx="2041088" cy="829244"/>
          </a:xfrm>
          <a:prstGeom prst="rect">
            <a:avLst/>
          </a:prstGeom>
        </p:spPr>
        <p:txBody>
          <a:bodyPr spcFirstLastPara="1" wrap="square" lIns="91425" tIns="91425" rIns="91425" bIns="91425" anchor="ctr" anchorCtr="0">
            <a:noAutofit/>
          </a:bodyPr>
          <a:lstStyle/>
          <a:p>
            <a:pPr marL="0" lvl="0" indent="0"/>
            <a:r>
              <a:rPr lang="en-US" sz="1800"/>
              <a:t>Đánh cắp thông tin nhạy cảm</a:t>
            </a:r>
            <a:endParaRPr sz="1800"/>
          </a:p>
        </p:txBody>
      </p:sp>
      <p:sp>
        <p:nvSpPr>
          <p:cNvPr id="1364" name="Google Shape;1364;p73"/>
          <p:cNvSpPr txBox="1">
            <a:spLocks noGrp="1"/>
          </p:cNvSpPr>
          <p:nvPr>
            <p:ph type="subTitle" idx="1"/>
          </p:nvPr>
        </p:nvSpPr>
        <p:spPr>
          <a:xfrm>
            <a:off x="2517874" y="1577304"/>
            <a:ext cx="2150789" cy="829245"/>
          </a:xfrm>
          <a:prstGeom prst="rect">
            <a:avLst/>
          </a:prstGeom>
        </p:spPr>
        <p:txBody>
          <a:bodyPr spcFirstLastPara="1" wrap="square" lIns="91425" tIns="91425" rIns="91425" bIns="91425" anchor="ctr" anchorCtr="0">
            <a:noAutofit/>
          </a:bodyPr>
          <a:lstStyle/>
          <a:p>
            <a:pPr marL="0" lvl="0" indent="0"/>
            <a:r>
              <a:rPr lang="vi-VN" sz="1800"/>
              <a:t>Vượt qua khâu xác thực người dùng</a:t>
            </a:r>
            <a:endParaRPr sz="1800"/>
          </a:p>
        </p:txBody>
      </p:sp>
      <p:sp>
        <p:nvSpPr>
          <p:cNvPr id="1366" name="Google Shape;1366;p73"/>
          <p:cNvSpPr txBox="1">
            <a:spLocks noGrp="1"/>
          </p:cNvSpPr>
          <p:nvPr>
            <p:ph type="subTitle" idx="4"/>
          </p:nvPr>
        </p:nvSpPr>
        <p:spPr>
          <a:xfrm>
            <a:off x="6469134" y="1583523"/>
            <a:ext cx="2117653" cy="823025"/>
          </a:xfrm>
          <a:prstGeom prst="rect">
            <a:avLst/>
          </a:prstGeom>
        </p:spPr>
        <p:txBody>
          <a:bodyPr spcFirstLastPara="1" wrap="square" lIns="91425" tIns="91425" rIns="91425" bIns="91425" anchor="ctr" anchorCtr="0">
            <a:noAutofit/>
          </a:bodyPr>
          <a:lstStyle/>
          <a:p>
            <a:pPr marL="0" lvl="0" indent="0"/>
            <a:r>
              <a:rPr lang="en-US" sz="1800"/>
              <a:t>Chèn, sửa đổi, xóa dữ liệu</a:t>
            </a:r>
            <a:endParaRPr sz="1800"/>
          </a:p>
        </p:txBody>
      </p:sp>
      <p:sp>
        <p:nvSpPr>
          <p:cNvPr id="1369" name="Google Shape;1369;p73"/>
          <p:cNvSpPr txBox="1">
            <a:spLocks noGrp="1"/>
          </p:cNvSpPr>
          <p:nvPr>
            <p:ph type="subTitle" idx="8"/>
          </p:nvPr>
        </p:nvSpPr>
        <p:spPr>
          <a:xfrm>
            <a:off x="6469133" y="3088841"/>
            <a:ext cx="2251541" cy="755721"/>
          </a:xfrm>
          <a:prstGeom prst="rect">
            <a:avLst/>
          </a:prstGeom>
        </p:spPr>
        <p:txBody>
          <a:bodyPr spcFirstLastPara="1" wrap="square" lIns="91425" tIns="91425" rIns="91425" bIns="91425" anchor="ctr" anchorCtr="0">
            <a:noAutofit/>
          </a:bodyPr>
          <a:lstStyle/>
          <a:p>
            <a:pPr marL="0" lvl="0" indent="0"/>
            <a:r>
              <a:rPr lang="vi-VN" sz="1800"/>
              <a:t>Chiếm quyền điều khiển máy chủ cơ sở dữ liệu</a:t>
            </a:r>
            <a:endParaRPr sz="1800"/>
          </a:p>
        </p:txBody>
      </p:sp>
      <p:sp>
        <p:nvSpPr>
          <p:cNvPr id="1370" name="Google Shape;1370;p73"/>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3">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3">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919625" y="1563526"/>
            <a:ext cx="1497900" cy="869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3"/>
          <p:cNvGrpSpPr/>
          <p:nvPr/>
        </p:nvGrpSpPr>
        <p:grpSpPr>
          <a:xfrm>
            <a:off x="970471" y="1621937"/>
            <a:ext cx="1343382" cy="72115"/>
            <a:chOff x="3569131" y="3296864"/>
            <a:chExt cx="2721600" cy="146100"/>
          </a:xfrm>
        </p:grpSpPr>
        <p:sp>
          <p:nvSpPr>
            <p:cNvPr id="1376" name="Google Shape;1376;p73"/>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7" name="Google Shape;1377;p73"/>
            <p:cNvGrpSpPr/>
            <p:nvPr/>
          </p:nvGrpSpPr>
          <p:grpSpPr>
            <a:xfrm rot="10800000" flipH="1">
              <a:off x="3595847" y="3322949"/>
              <a:ext cx="429322" cy="93999"/>
              <a:chOff x="5795037" y="809024"/>
              <a:chExt cx="431653" cy="94500"/>
            </a:xfrm>
          </p:grpSpPr>
          <p:sp>
            <p:nvSpPr>
              <p:cNvPr id="1378" name="Google Shape;1378;p7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1" name="Google Shape;1381;p73"/>
          <p:cNvSpPr/>
          <p:nvPr/>
        </p:nvSpPr>
        <p:spPr>
          <a:xfrm>
            <a:off x="1361207" y="1750750"/>
            <a:ext cx="614700" cy="6147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3"/>
          <p:cNvSpPr/>
          <p:nvPr/>
        </p:nvSpPr>
        <p:spPr>
          <a:xfrm>
            <a:off x="4820150" y="1563526"/>
            <a:ext cx="1497900" cy="869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3"/>
          <p:cNvGrpSpPr/>
          <p:nvPr/>
        </p:nvGrpSpPr>
        <p:grpSpPr>
          <a:xfrm>
            <a:off x="4870755" y="1622043"/>
            <a:ext cx="1343110" cy="72115"/>
            <a:chOff x="3569131" y="3296864"/>
            <a:chExt cx="2721600" cy="146100"/>
          </a:xfrm>
        </p:grpSpPr>
        <p:sp>
          <p:nvSpPr>
            <p:cNvPr id="1384" name="Google Shape;1384;p73"/>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3"/>
            <p:cNvGrpSpPr/>
            <p:nvPr/>
          </p:nvGrpSpPr>
          <p:grpSpPr>
            <a:xfrm rot="10800000" flipH="1">
              <a:off x="3595847" y="3322949"/>
              <a:ext cx="429322" cy="93999"/>
              <a:chOff x="5795037" y="809024"/>
              <a:chExt cx="431653" cy="94500"/>
            </a:xfrm>
          </p:grpSpPr>
          <p:sp>
            <p:nvSpPr>
              <p:cNvPr id="1386" name="Google Shape;1386;p7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9" name="Google Shape;1389;p73"/>
          <p:cNvSpPr/>
          <p:nvPr/>
        </p:nvSpPr>
        <p:spPr>
          <a:xfrm>
            <a:off x="5261703" y="1750738"/>
            <a:ext cx="614700" cy="614700"/>
          </a:xfrm>
          <a:prstGeom prst="ellipse">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919625" y="3042651"/>
            <a:ext cx="1497900" cy="869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73"/>
          <p:cNvGrpSpPr/>
          <p:nvPr/>
        </p:nvGrpSpPr>
        <p:grpSpPr>
          <a:xfrm>
            <a:off x="970471" y="3101062"/>
            <a:ext cx="1343382" cy="72115"/>
            <a:chOff x="3569131" y="3296864"/>
            <a:chExt cx="2721600" cy="146100"/>
          </a:xfrm>
        </p:grpSpPr>
        <p:sp>
          <p:nvSpPr>
            <p:cNvPr id="1392" name="Google Shape;1392;p73"/>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3"/>
            <p:cNvGrpSpPr/>
            <p:nvPr/>
          </p:nvGrpSpPr>
          <p:grpSpPr>
            <a:xfrm rot="10800000" flipH="1">
              <a:off x="3595847" y="3322949"/>
              <a:ext cx="429322" cy="93999"/>
              <a:chOff x="5795037" y="809024"/>
              <a:chExt cx="431653" cy="94500"/>
            </a:xfrm>
          </p:grpSpPr>
          <p:sp>
            <p:nvSpPr>
              <p:cNvPr id="1394" name="Google Shape;1394;p7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7" name="Google Shape;1397;p73"/>
          <p:cNvSpPr/>
          <p:nvPr/>
        </p:nvSpPr>
        <p:spPr>
          <a:xfrm>
            <a:off x="1361207" y="3229875"/>
            <a:ext cx="614700" cy="6147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4820150" y="3042651"/>
            <a:ext cx="1497900" cy="869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p73"/>
          <p:cNvGrpSpPr/>
          <p:nvPr/>
        </p:nvGrpSpPr>
        <p:grpSpPr>
          <a:xfrm>
            <a:off x="4870755" y="3101168"/>
            <a:ext cx="1343110" cy="72115"/>
            <a:chOff x="3569131" y="3296864"/>
            <a:chExt cx="2721600" cy="146100"/>
          </a:xfrm>
        </p:grpSpPr>
        <p:sp>
          <p:nvSpPr>
            <p:cNvPr id="1400" name="Google Shape;1400;p73"/>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1" name="Google Shape;1401;p73"/>
            <p:cNvGrpSpPr/>
            <p:nvPr/>
          </p:nvGrpSpPr>
          <p:grpSpPr>
            <a:xfrm rot="10800000" flipH="1">
              <a:off x="3595847" y="3322949"/>
              <a:ext cx="429322" cy="93999"/>
              <a:chOff x="5795037" y="809024"/>
              <a:chExt cx="431653" cy="94500"/>
            </a:xfrm>
          </p:grpSpPr>
          <p:sp>
            <p:nvSpPr>
              <p:cNvPr id="1402" name="Google Shape;1402;p7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5" name="Google Shape;1405;p73"/>
          <p:cNvSpPr/>
          <p:nvPr/>
        </p:nvSpPr>
        <p:spPr>
          <a:xfrm>
            <a:off x="5261703" y="3229863"/>
            <a:ext cx="614700" cy="6147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73"/>
          <p:cNvGrpSpPr/>
          <p:nvPr/>
        </p:nvGrpSpPr>
        <p:grpSpPr>
          <a:xfrm>
            <a:off x="1498300" y="1872475"/>
            <a:ext cx="332350" cy="373825"/>
            <a:chOff x="1095900" y="2806425"/>
            <a:chExt cx="332350" cy="373825"/>
          </a:xfrm>
        </p:grpSpPr>
        <p:sp>
          <p:nvSpPr>
            <p:cNvPr id="1407" name="Google Shape;1407;p73"/>
            <p:cNvSpPr/>
            <p:nvPr/>
          </p:nvSpPr>
          <p:spPr>
            <a:xfrm>
              <a:off x="1095900" y="2806425"/>
              <a:ext cx="332350" cy="237775"/>
            </a:xfrm>
            <a:custGeom>
              <a:avLst/>
              <a:gdLst/>
              <a:ahLst/>
              <a:cxnLst/>
              <a:rect l="l" t="t" r="r" b="b"/>
              <a:pathLst>
                <a:path w="13294" h="9511" extrusionOk="0">
                  <a:moveTo>
                    <a:pt x="6638" y="0"/>
                  </a:moveTo>
                  <a:cubicBezTo>
                    <a:pt x="4461" y="0"/>
                    <a:pt x="2677" y="1659"/>
                    <a:pt x="2463" y="3783"/>
                  </a:cubicBezTo>
                  <a:cubicBezTo>
                    <a:pt x="1071" y="3979"/>
                    <a:pt x="0" y="5192"/>
                    <a:pt x="0" y="6637"/>
                  </a:cubicBezTo>
                  <a:cubicBezTo>
                    <a:pt x="0" y="8225"/>
                    <a:pt x="1285" y="9510"/>
                    <a:pt x="2873" y="9510"/>
                  </a:cubicBezTo>
                  <a:lnTo>
                    <a:pt x="6210" y="9510"/>
                  </a:lnTo>
                  <a:lnTo>
                    <a:pt x="6210" y="6316"/>
                  </a:lnTo>
                  <a:lnTo>
                    <a:pt x="5621" y="6887"/>
                  </a:lnTo>
                  <a:cubicBezTo>
                    <a:pt x="5541" y="6976"/>
                    <a:pt x="5429" y="7021"/>
                    <a:pt x="5318" y="7021"/>
                  </a:cubicBezTo>
                  <a:cubicBezTo>
                    <a:pt x="5206" y="7021"/>
                    <a:pt x="5094" y="6976"/>
                    <a:pt x="5014" y="6887"/>
                  </a:cubicBezTo>
                  <a:cubicBezTo>
                    <a:pt x="4836" y="6727"/>
                    <a:pt x="4836" y="6441"/>
                    <a:pt x="5014" y="6263"/>
                  </a:cubicBezTo>
                  <a:lnTo>
                    <a:pt x="6335" y="4942"/>
                  </a:lnTo>
                  <a:cubicBezTo>
                    <a:pt x="6424" y="4853"/>
                    <a:pt x="6535" y="4809"/>
                    <a:pt x="6647" y="4809"/>
                  </a:cubicBezTo>
                  <a:cubicBezTo>
                    <a:pt x="6758" y="4809"/>
                    <a:pt x="6870" y="4853"/>
                    <a:pt x="6959" y="4942"/>
                  </a:cubicBezTo>
                  <a:lnTo>
                    <a:pt x="8279" y="6263"/>
                  </a:lnTo>
                  <a:cubicBezTo>
                    <a:pt x="8458" y="6441"/>
                    <a:pt x="8458" y="6727"/>
                    <a:pt x="8279" y="6887"/>
                  </a:cubicBezTo>
                  <a:cubicBezTo>
                    <a:pt x="8190" y="6976"/>
                    <a:pt x="8083" y="7012"/>
                    <a:pt x="7976" y="7012"/>
                  </a:cubicBezTo>
                  <a:cubicBezTo>
                    <a:pt x="7851" y="7012"/>
                    <a:pt x="7744" y="6976"/>
                    <a:pt x="7655" y="6887"/>
                  </a:cubicBezTo>
                  <a:lnTo>
                    <a:pt x="7084" y="6316"/>
                  </a:lnTo>
                  <a:lnTo>
                    <a:pt x="7084" y="9510"/>
                  </a:lnTo>
                  <a:lnTo>
                    <a:pt x="10421" y="9510"/>
                  </a:lnTo>
                  <a:cubicBezTo>
                    <a:pt x="12009" y="9510"/>
                    <a:pt x="13293" y="8225"/>
                    <a:pt x="13293" y="6637"/>
                  </a:cubicBezTo>
                  <a:cubicBezTo>
                    <a:pt x="13293" y="5192"/>
                    <a:pt x="12223" y="3979"/>
                    <a:pt x="10831" y="3783"/>
                  </a:cubicBezTo>
                  <a:cubicBezTo>
                    <a:pt x="10617" y="1659"/>
                    <a:pt x="8815" y="0"/>
                    <a:pt x="6638"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3"/>
            <p:cNvSpPr/>
            <p:nvPr/>
          </p:nvSpPr>
          <p:spPr>
            <a:xfrm>
              <a:off x="1233275" y="3066025"/>
              <a:ext cx="57575" cy="28575"/>
            </a:xfrm>
            <a:custGeom>
              <a:avLst/>
              <a:gdLst/>
              <a:ahLst/>
              <a:cxnLst/>
              <a:rect l="l" t="t" r="r" b="b"/>
              <a:pathLst>
                <a:path w="2303" h="1143" extrusionOk="0">
                  <a:moveTo>
                    <a:pt x="1" y="0"/>
                  </a:moveTo>
                  <a:cubicBezTo>
                    <a:pt x="1" y="643"/>
                    <a:pt x="518" y="1142"/>
                    <a:pt x="1143" y="1142"/>
                  </a:cubicBezTo>
                  <a:cubicBezTo>
                    <a:pt x="1785" y="1142"/>
                    <a:pt x="2285" y="643"/>
                    <a:pt x="2303"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1132925" y="3066025"/>
              <a:ext cx="257850" cy="114225"/>
            </a:xfrm>
            <a:custGeom>
              <a:avLst/>
              <a:gdLst/>
              <a:ahLst/>
              <a:cxnLst/>
              <a:rect l="l" t="t" r="r" b="b"/>
              <a:pathLst>
                <a:path w="10314" h="4569" extrusionOk="0">
                  <a:moveTo>
                    <a:pt x="0" y="0"/>
                  </a:moveTo>
                  <a:cubicBezTo>
                    <a:pt x="18" y="179"/>
                    <a:pt x="54" y="339"/>
                    <a:pt x="90" y="518"/>
                  </a:cubicBezTo>
                  <a:cubicBezTo>
                    <a:pt x="125" y="714"/>
                    <a:pt x="304" y="857"/>
                    <a:pt x="518" y="857"/>
                  </a:cubicBezTo>
                  <a:lnTo>
                    <a:pt x="1303" y="857"/>
                  </a:lnTo>
                  <a:cubicBezTo>
                    <a:pt x="1321" y="928"/>
                    <a:pt x="1356" y="982"/>
                    <a:pt x="1374" y="1035"/>
                  </a:cubicBezTo>
                  <a:lnTo>
                    <a:pt x="821" y="1606"/>
                  </a:lnTo>
                  <a:cubicBezTo>
                    <a:pt x="678" y="1749"/>
                    <a:pt x="643" y="1981"/>
                    <a:pt x="768" y="2159"/>
                  </a:cubicBezTo>
                  <a:cubicBezTo>
                    <a:pt x="982" y="2463"/>
                    <a:pt x="1214" y="2766"/>
                    <a:pt x="1499" y="3034"/>
                  </a:cubicBezTo>
                  <a:cubicBezTo>
                    <a:pt x="1767" y="3319"/>
                    <a:pt x="2070" y="3551"/>
                    <a:pt x="2373" y="3765"/>
                  </a:cubicBezTo>
                  <a:cubicBezTo>
                    <a:pt x="2448" y="3817"/>
                    <a:pt x="2532" y="3842"/>
                    <a:pt x="2615" y="3842"/>
                  </a:cubicBezTo>
                  <a:cubicBezTo>
                    <a:pt x="2730" y="3842"/>
                    <a:pt x="2843" y="3795"/>
                    <a:pt x="2927" y="3712"/>
                  </a:cubicBezTo>
                  <a:lnTo>
                    <a:pt x="3498" y="3159"/>
                  </a:lnTo>
                  <a:cubicBezTo>
                    <a:pt x="3551" y="3176"/>
                    <a:pt x="3605" y="3194"/>
                    <a:pt x="3676" y="3230"/>
                  </a:cubicBezTo>
                  <a:lnTo>
                    <a:pt x="3676" y="4015"/>
                  </a:lnTo>
                  <a:cubicBezTo>
                    <a:pt x="3676" y="4229"/>
                    <a:pt x="3819" y="4408"/>
                    <a:pt x="4015" y="4443"/>
                  </a:cubicBezTo>
                  <a:cubicBezTo>
                    <a:pt x="4390" y="4515"/>
                    <a:pt x="4782" y="4568"/>
                    <a:pt x="5157" y="4568"/>
                  </a:cubicBezTo>
                  <a:cubicBezTo>
                    <a:pt x="5549" y="4568"/>
                    <a:pt x="5924" y="4515"/>
                    <a:pt x="6299" y="4443"/>
                  </a:cubicBezTo>
                  <a:cubicBezTo>
                    <a:pt x="6513" y="4408"/>
                    <a:pt x="6656" y="4229"/>
                    <a:pt x="6656" y="4015"/>
                  </a:cubicBezTo>
                  <a:lnTo>
                    <a:pt x="6656" y="3230"/>
                  </a:lnTo>
                  <a:cubicBezTo>
                    <a:pt x="6709" y="3194"/>
                    <a:pt x="6781" y="3176"/>
                    <a:pt x="6834" y="3159"/>
                  </a:cubicBezTo>
                  <a:lnTo>
                    <a:pt x="7387" y="3712"/>
                  </a:lnTo>
                  <a:cubicBezTo>
                    <a:pt x="7470" y="3795"/>
                    <a:pt x="7584" y="3842"/>
                    <a:pt x="7699" y="3842"/>
                  </a:cubicBezTo>
                  <a:cubicBezTo>
                    <a:pt x="7782" y="3842"/>
                    <a:pt x="7866" y="3817"/>
                    <a:pt x="7940" y="3765"/>
                  </a:cubicBezTo>
                  <a:cubicBezTo>
                    <a:pt x="8261" y="3551"/>
                    <a:pt x="8565" y="3319"/>
                    <a:pt x="8832" y="3034"/>
                  </a:cubicBezTo>
                  <a:cubicBezTo>
                    <a:pt x="9100" y="2766"/>
                    <a:pt x="9350" y="2463"/>
                    <a:pt x="9564" y="2142"/>
                  </a:cubicBezTo>
                  <a:cubicBezTo>
                    <a:pt x="9671" y="1981"/>
                    <a:pt x="9653" y="1749"/>
                    <a:pt x="9510" y="1606"/>
                  </a:cubicBezTo>
                  <a:lnTo>
                    <a:pt x="8940" y="1035"/>
                  </a:lnTo>
                  <a:cubicBezTo>
                    <a:pt x="8975" y="982"/>
                    <a:pt x="8993" y="928"/>
                    <a:pt x="9011" y="857"/>
                  </a:cubicBezTo>
                  <a:lnTo>
                    <a:pt x="9814" y="857"/>
                  </a:lnTo>
                  <a:cubicBezTo>
                    <a:pt x="10010" y="857"/>
                    <a:pt x="10189" y="714"/>
                    <a:pt x="10242" y="518"/>
                  </a:cubicBezTo>
                  <a:cubicBezTo>
                    <a:pt x="10278" y="339"/>
                    <a:pt x="10296" y="179"/>
                    <a:pt x="10313" y="0"/>
                  </a:cubicBezTo>
                  <a:lnTo>
                    <a:pt x="7191" y="0"/>
                  </a:lnTo>
                  <a:cubicBezTo>
                    <a:pt x="7155" y="1089"/>
                    <a:pt x="6263" y="1981"/>
                    <a:pt x="5157" y="1981"/>
                  </a:cubicBezTo>
                  <a:cubicBezTo>
                    <a:pt x="4068" y="1981"/>
                    <a:pt x="3176" y="1089"/>
                    <a:pt x="3141"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73"/>
          <p:cNvGrpSpPr/>
          <p:nvPr/>
        </p:nvGrpSpPr>
        <p:grpSpPr>
          <a:xfrm>
            <a:off x="5403002" y="1912981"/>
            <a:ext cx="332330" cy="293059"/>
            <a:chOff x="4464150" y="3979125"/>
            <a:chExt cx="373825" cy="329650"/>
          </a:xfrm>
        </p:grpSpPr>
        <p:sp>
          <p:nvSpPr>
            <p:cNvPr id="1411" name="Google Shape;1411;p73"/>
            <p:cNvSpPr/>
            <p:nvPr/>
          </p:nvSpPr>
          <p:spPr>
            <a:xfrm>
              <a:off x="4537750" y="4154875"/>
              <a:ext cx="18750" cy="32575"/>
            </a:xfrm>
            <a:custGeom>
              <a:avLst/>
              <a:gdLst/>
              <a:ahLst/>
              <a:cxnLst/>
              <a:rect l="l" t="t" r="r" b="b"/>
              <a:pathLst>
                <a:path w="750" h="1303" extrusionOk="0">
                  <a:moveTo>
                    <a:pt x="750" y="0"/>
                  </a:moveTo>
                  <a:cubicBezTo>
                    <a:pt x="553" y="339"/>
                    <a:pt x="286" y="821"/>
                    <a:pt x="0" y="1303"/>
                  </a:cubicBezTo>
                  <a:lnTo>
                    <a:pt x="750" y="1303"/>
                  </a:lnTo>
                  <a:cubicBezTo>
                    <a:pt x="750" y="821"/>
                    <a:pt x="750" y="357"/>
                    <a:pt x="750" y="0"/>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4771925" y="3979125"/>
              <a:ext cx="66050" cy="65600"/>
            </a:xfrm>
            <a:custGeom>
              <a:avLst/>
              <a:gdLst/>
              <a:ahLst/>
              <a:cxnLst/>
              <a:rect l="l" t="t" r="r" b="b"/>
              <a:pathLst>
                <a:path w="2642" h="2624" extrusionOk="0">
                  <a:moveTo>
                    <a:pt x="1" y="0"/>
                  </a:moveTo>
                  <a:lnTo>
                    <a:pt x="1" y="2623"/>
                  </a:lnTo>
                  <a:lnTo>
                    <a:pt x="2641" y="2623"/>
                  </a:lnTo>
                  <a:lnTo>
                    <a:pt x="2641" y="429"/>
                  </a:lnTo>
                  <a:cubicBezTo>
                    <a:pt x="2641" y="197"/>
                    <a:pt x="2445" y="0"/>
                    <a:pt x="2195" y="0"/>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4464150" y="3979125"/>
              <a:ext cx="285950" cy="65600"/>
            </a:xfrm>
            <a:custGeom>
              <a:avLst/>
              <a:gdLst/>
              <a:ahLst/>
              <a:cxnLst/>
              <a:rect l="l" t="t" r="r" b="b"/>
              <a:pathLst>
                <a:path w="11438" h="2624" extrusionOk="0">
                  <a:moveTo>
                    <a:pt x="428" y="0"/>
                  </a:moveTo>
                  <a:cubicBezTo>
                    <a:pt x="197" y="0"/>
                    <a:pt x="0" y="197"/>
                    <a:pt x="0" y="429"/>
                  </a:cubicBezTo>
                  <a:lnTo>
                    <a:pt x="0" y="2623"/>
                  </a:lnTo>
                  <a:lnTo>
                    <a:pt x="11437" y="2623"/>
                  </a:lnTo>
                  <a:lnTo>
                    <a:pt x="11437" y="0"/>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4634100" y="4137925"/>
              <a:ext cx="33475" cy="78075"/>
            </a:xfrm>
            <a:custGeom>
              <a:avLst/>
              <a:gdLst/>
              <a:ahLst/>
              <a:cxnLst/>
              <a:rect l="l" t="t" r="r" b="b"/>
              <a:pathLst>
                <a:path w="1339" h="3123" extrusionOk="0">
                  <a:moveTo>
                    <a:pt x="678" y="0"/>
                  </a:moveTo>
                  <a:cubicBezTo>
                    <a:pt x="304" y="0"/>
                    <a:pt x="0" y="304"/>
                    <a:pt x="0" y="678"/>
                  </a:cubicBezTo>
                  <a:lnTo>
                    <a:pt x="0" y="2445"/>
                  </a:lnTo>
                  <a:cubicBezTo>
                    <a:pt x="0" y="2819"/>
                    <a:pt x="304" y="3123"/>
                    <a:pt x="678" y="3123"/>
                  </a:cubicBezTo>
                  <a:cubicBezTo>
                    <a:pt x="1035" y="3123"/>
                    <a:pt x="1338" y="2819"/>
                    <a:pt x="1338" y="2445"/>
                  </a:cubicBezTo>
                  <a:lnTo>
                    <a:pt x="1338" y="678"/>
                  </a:lnTo>
                  <a:cubicBezTo>
                    <a:pt x="1338" y="304"/>
                    <a:pt x="1035" y="0"/>
                    <a:pt x="678" y="0"/>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4741150" y="4154875"/>
              <a:ext cx="18325" cy="32575"/>
            </a:xfrm>
            <a:custGeom>
              <a:avLst/>
              <a:gdLst/>
              <a:ahLst/>
              <a:cxnLst/>
              <a:rect l="l" t="t" r="r" b="b"/>
              <a:pathLst>
                <a:path w="733" h="1303" extrusionOk="0">
                  <a:moveTo>
                    <a:pt x="732" y="0"/>
                  </a:moveTo>
                  <a:cubicBezTo>
                    <a:pt x="536" y="339"/>
                    <a:pt x="268" y="821"/>
                    <a:pt x="1" y="1303"/>
                  </a:cubicBezTo>
                  <a:lnTo>
                    <a:pt x="732" y="1303"/>
                  </a:lnTo>
                  <a:cubicBezTo>
                    <a:pt x="732" y="821"/>
                    <a:pt x="732" y="357"/>
                    <a:pt x="732" y="0"/>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4464150" y="4066550"/>
              <a:ext cx="373825" cy="242225"/>
            </a:xfrm>
            <a:custGeom>
              <a:avLst/>
              <a:gdLst/>
              <a:ahLst/>
              <a:cxnLst/>
              <a:rect l="l" t="t" r="r" b="b"/>
              <a:pathLst>
                <a:path w="14953" h="9689" extrusionOk="0">
                  <a:moveTo>
                    <a:pt x="3909" y="2136"/>
                  </a:moveTo>
                  <a:cubicBezTo>
                    <a:pt x="3967" y="2136"/>
                    <a:pt x="4027" y="2144"/>
                    <a:pt x="4086" y="2159"/>
                  </a:cubicBezTo>
                  <a:cubicBezTo>
                    <a:pt x="4354" y="2249"/>
                    <a:pt x="4532" y="2498"/>
                    <a:pt x="4550" y="2802"/>
                  </a:cubicBezTo>
                  <a:cubicBezTo>
                    <a:pt x="4568" y="2944"/>
                    <a:pt x="4568" y="3926"/>
                    <a:pt x="4568" y="4836"/>
                  </a:cubicBezTo>
                  <a:lnTo>
                    <a:pt x="4604" y="4836"/>
                  </a:lnTo>
                  <a:cubicBezTo>
                    <a:pt x="4853" y="4836"/>
                    <a:pt x="5050" y="5032"/>
                    <a:pt x="5050" y="5282"/>
                  </a:cubicBezTo>
                  <a:cubicBezTo>
                    <a:pt x="5050" y="5514"/>
                    <a:pt x="4853" y="5710"/>
                    <a:pt x="4604" y="5710"/>
                  </a:cubicBezTo>
                  <a:lnTo>
                    <a:pt x="4550" y="5710"/>
                  </a:lnTo>
                  <a:cubicBezTo>
                    <a:pt x="4550" y="6031"/>
                    <a:pt x="4550" y="6281"/>
                    <a:pt x="4550" y="6406"/>
                  </a:cubicBezTo>
                  <a:cubicBezTo>
                    <a:pt x="4550" y="6656"/>
                    <a:pt x="4354" y="6852"/>
                    <a:pt x="4104" y="6852"/>
                  </a:cubicBezTo>
                  <a:cubicBezTo>
                    <a:pt x="3872" y="6834"/>
                    <a:pt x="3676" y="6638"/>
                    <a:pt x="3676" y="6406"/>
                  </a:cubicBezTo>
                  <a:cubicBezTo>
                    <a:pt x="3676" y="6192"/>
                    <a:pt x="3676" y="5960"/>
                    <a:pt x="3676" y="5710"/>
                  </a:cubicBezTo>
                  <a:lnTo>
                    <a:pt x="2195" y="5710"/>
                  </a:lnTo>
                  <a:cubicBezTo>
                    <a:pt x="2052" y="5710"/>
                    <a:pt x="1909" y="5639"/>
                    <a:pt x="1820" y="5496"/>
                  </a:cubicBezTo>
                  <a:cubicBezTo>
                    <a:pt x="1749" y="5371"/>
                    <a:pt x="1749" y="5193"/>
                    <a:pt x="1820" y="5068"/>
                  </a:cubicBezTo>
                  <a:cubicBezTo>
                    <a:pt x="2124" y="4515"/>
                    <a:pt x="3123" y="2695"/>
                    <a:pt x="3355" y="2427"/>
                  </a:cubicBezTo>
                  <a:cubicBezTo>
                    <a:pt x="3507" y="2233"/>
                    <a:pt x="3703" y="2136"/>
                    <a:pt x="3909" y="2136"/>
                  </a:cubicBezTo>
                  <a:close/>
                  <a:moveTo>
                    <a:pt x="7476" y="1981"/>
                  </a:moveTo>
                  <a:cubicBezTo>
                    <a:pt x="8333" y="1981"/>
                    <a:pt x="9011" y="2677"/>
                    <a:pt x="9011" y="3533"/>
                  </a:cubicBezTo>
                  <a:lnTo>
                    <a:pt x="9011" y="5300"/>
                  </a:lnTo>
                  <a:cubicBezTo>
                    <a:pt x="9011" y="6156"/>
                    <a:pt x="8333" y="6852"/>
                    <a:pt x="7476" y="6852"/>
                  </a:cubicBezTo>
                  <a:cubicBezTo>
                    <a:pt x="6620" y="6852"/>
                    <a:pt x="5924" y="6156"/>
                    <a:pt x="5924" y="5300"/>
                  </a:cubicBezTo>
                  <a:lnTo>
                    <a:pt x="5924" y="3533"/>
                  </a:lnTo>
                  <a:cubicBezTo>
                    <a:pt x="5924" y="2677"/>
                    <a:pt x="6620" y="1981"/>
                    <a:pt x="7476" y="1981"/>
                  </a:cubicBezTo>
                  <a:close/>
                  <a:moveTo>
                    <a:pt x="12045" y="2136"/>
                  </a:moveTo>
                  <a:cubicBezTo>
                    <a:pt x="12104" y="2136"/>
                    <a:pt x="12163" y="2144"/>
                    <a:pt x="12222" y="2159"/>
                  </a:cubicBezTo>
                  <a:cubicBezTo>
                    <a:pt x="12472" y="2249"/>
                    <a:pt x="12669" y="2498"/>
                    <a:pt x="12686" y="2802"/>
                  </a:cubicBezTo>
                  <a:cubicBezTo>
                    <a:pt x="12704" y="2944"/>
                    <a:pt x="12704" y="3926"/>
                    <a:pt x="12686" y="4836"/>
                  </a:cubicBezTo>
                  <a:lnTo>
                    <a:pt x="12740" y="4836"/>
                  </a:lnTo>
                  <a:cubicBezTo>
                    <a:pt x="12990" y="4836"/>
                    <a:pt x="13186" y="5032"/>
                    <a:pt x="13186" y="5282"/>
                  </a:cubicBezTo>
                  <a:cubicBezTo>
                    <a:pt x="13186" y="5514"/>
                    <a:pt x="12990" y="5710"/>
                    <a:pt x="12740" y="5710"/>
                  </a:cubicBezTo>
                  <a:lnTo>
                    <a:pt x="12686" y="5710"/>
                  </a:lnTo>
                  <a:cubicBezTo>
                    <a:pt x="12686" y="6031"/>
                    <a:pt x="12686" y="6281"/>
                    <a:pt x="12686" y="6406"/>
                  </a:cubicBezTo>
                  <a:cubicBezTo>
                    <a:pt x="12669" y="6656"/>
                    <a:pt x="12490" y="6852"/>
                    <a:pt x="12240" y="6852"/>
                  </a:cubicBezTo>
                  <a:cubicBezTo>
                    <a:pt x="11991" y="6834"/>
                    <a:pt x="11794" y="6638"/>
                    <a:pt x="11812" y="6406"/>
                  </a:cubicBezTo>
                  <a:cubicBezTo>
                    <a:pt x="11812" y="6192"/>
                    <a:pt x="11812" y="5960"/>
                    <a:pt x="11812" y="5710"/>
                  </a:cubicBezTo>
                  <a:lnTo>
                    <a:pt x="10331" y="5710"/>
                  </a:lnTo>
                  <a:cubicBezTo>
                    <a:pt x="10171" y="5710"/>
                    <a:pt x="10028" y="5639"/>
                    <a:pt x="9956" y="5496"/>
                  </a:cubicBezTo>
                  <a:cubicBezTo>
                    <a:pt x="9885" y="5371"/>
                    <a:pt x="9867" y="5193"/>
                    <a:pt x="9956" y="5068"/>
                  </a:cubicBezTo>
                  <a:cubicBezTo>
                    <a:pt x="10260" y="4515"/>
                    <a:pt x="11259" y="2695"/>
                    <a:pt x="11473" y="2427"/>
                  </a:cubicBezTo>
                  <a:cubicBezTo>
                    <a:pt x="11640" y="2233"/>
                    <a:pt x="11839" y="2136"/>
                    <a:pt x="12045" y="2136"/>
                  </a:cubicBezTo>
                  <a:close/>
                  <a:moveTo>
                    <a:pt x="0" y="0"/>
                  </a:moveTo>
                  <a:lnTo>
                    <a:pt x="0" y="9261"/>
                  </a:lnTo>
                  <a:cubicBezTo>
                    <a:pt x="0" y="9493"/>
                    <a:pt x="197" y="9689"/>
                    <a:pt x="428" y="9689"/>
                  </a:cubicBezTo>
                  <a:lnTo>
                    <a:pt x="14506" y="9689"/>
                  </a:lnTo>
                  <a:cubicBezTo>
                    <a:pt x="14756" y="9689"/>
                    <a:pt x="14952" y="9493"/>
                    <a:pt x="14952" y="9261"/>
                  </a:cubicBezTo>
                  <a:lnTo>
                    <a:pt x="14952" y="0"/>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3"/>
          <p:cNvGrpSpPr/>
          <p:nvPr/>
        </p:nvGrpSpPr>
        <p:grpSpPr>
          <a:xfrm>
            <a:off x="1502586" y="3388260"/>
            <a:ext cx="332368" cy="298271"/>
            <a:chOff x="3898525" y="3411275"/>
            <a:chExt cx="373825" cy="335475"/>
          </a:xfrm>
        </p:grpSpPr>
        <p:sp>
          <p:nvSpPr>
            <p:cNvPr id="1418" name="Google Shape;1418;p73"/>
            <p:cNvSpPr/>
            <p:nvPr/>
          </p:nvSpPr>
          <p:spPr>
            <a:xfrm>
              <a:off x="3898525" y="3411275"/>
              <a:ext cx="373825" cy="196750"/>
            </a:xfrm>
            <a:custGeom>
              <a:avLst/>
              <a:gdLst/>
              <a:ahLst/>
              <a:cxnLst/>
              <a:rect l="l" t="t" r="r" b="b"/>
              <a:pathLst>
                <a:path w="14953" h="7870" extrusionOk="0">
                  <a:moveTo>
                    <a:pt x="4930" y="1701"/>
                  </a:moveTo>
                  <a:cubicBezTo>
                    <a:pt x="5008" y="1701"/>
                    <a:pt x="5087" y="1723"/>
                    <a:pt x="5157" y="1767"/>
                  </a:cubicBezTo>
                  <a:cubicBezTo>
                    <a:pt x="5371" y="1892"/>
                    <a:pt x="5443" y="2160"/>
                    <a:pt x="5318" y="2356"/>
                  </a:cubicBezTo>
                  <a:lnTo>
                    <a:pt x="4390" y="3908"/>
                  </a:lnTo>
                  <a:lnTo>
                    <a:pt x="5318" y="5514"/>
                  </a:lnTo>
                  <a:cubicBezTo>
                    <a:pt x="5443" y="5728"/>
                    <a:pt x="5371" y="5996"/>
                    <a:pt x="5157" y="6103"/>
                  </a:cubicBezTo>
                  <a:cubicBezTo>
                    <a:pt x="5086" y="6156"/>
                    <a:pt x="5015" y="6174"/>
                    <a:pt x="4943" y="6174"/>
                  </a:cubicBezTo>
                  <a:cubicBezTo>
                    <a:pt x="4783" y="6174"/>
                    <a:pt x="4640" y="6085"/>
                    <a:pt x="4551" y="5942"/>
                  </a:cubicBezTo>
                  <a:lnTo>
                    <a:pt x="3498" y="4122"/>
                  </a:lnTo>
                  <a:cubicBezTo>
                    <a:pt x="3409" y="3980"/>
                    <a:pt x="3409" y="3801"/>
                    <a:pt x="3498" y="3676"/>
                  </a:cubicBezTo>
                  <a:lnTo>
                    <a:pt x="4568" y="1910"/>
                  </a:lnTo>
                  <a:cubicBezTo>
                    <a:pt x="4649" y="1772"/>
                    <a:pt x="4788" y="1701"/>
                    <a:pt x="4930" y="1701"/>
                  </a:cubicBezTo>
                  <a:close/>
                  <a:moveTo>
                    <a:pt x="10024" y="1701"/>
                  </a:moveTo>
                  <a:cubicBezTo>
                    <a:pt x="10165" y="1701"/>
                    <a:pt x="10305" y="1772"/>
                    <a:pt x="10385" y="1910"/>
                  </a:cubicBezTo>
                  <a:lnTo>
                    <a:pt x="11456" y="3676"/>
                  </a:lnTo>
                  <a:cubicBezTo>
                    <a:pt x="11545" y="3801"/>
                    <a:pt x="11545" y="3980"/>
                    <a:pt x="11456" y="4122"/>
                  </a:cubicBezTo>
                  <a:lnTo>
                    <a:pt x="10403" y="5942"/>
                  </a:lnTo>
                  <a:cubicBezTo>
                    <a:pt x="10314" y="6085"/>
                    <a:pt x="10171" y="6174"/>
                    <a:pt x="10010" y="6174"/>
                  </a:cubicBezTo>
                  <a:cubicBezTo>
                    <a:pt x="9939" y="6174"/>
                    <a:pt x="9868" y="6156"/>
                    <a:pt x="9796" y="6103"/>
                  </a:cubicBezTo>
                  <a:cubicBezTo>
                    <a:pt x="9582" y="5996"/>
                    <a:pt x="9511" y="5728"/>
                    <a:pt x="9636" y="5514"/>
                  </a:cubicBezTo>
                  <a:lnTo>
                    <a:pt x="10564" y="3908"/>
                  </a:lnTo>
                  <a:lnTo>
                    <a:pt x="9636" y="2356"/>
                  </a:lnTo>
                  <a:cubicBezTo>
                    <a:pt x="9511" y="2160"/>
                    <a:pt x="9582" y="1892"/>
                    <a:pt x="9796" y="1767"/>
                  </a:cubicBezTo>
                  <a:cubicBezTo>
                    <a:pt x="9866" y="1723"/>
                    <a:pt x="9945" y="1701"/>
                    <a:pt x="10024" y="1701"/>
                  </a:cubicBezTo>
                  <a:close/>
                  <a:moveTo>
                    <a:pt x="8264" y="1504"/>
                  </a:moveTo>
                  <a:cubicBezTo>
                    <a:pt x="8318" y="1504"/>
                    <a:pt x="8372" y="1514"/>
                    <a:pt x="8423" y="1535"/>
                  </a:cubicBezTo>
                  <a:cubicBezTo>
                    <a:pt x="8654" y="1624"/>
                    <a:pt x="8762" y="1892"/>
                    <a:pt x="8672" y="2106"/>
                  </a:cubicBezTo>
                  <a:lnTo>
                    <a:pt x="7084" y="6085"/>
                  </a:lnTo>
                  <a:cubicBezTo>
                    <a:pt x="7031" y="6246"/>
                    <a:pt x="6852" y="6353"/>
                    <a:pt x="6692" y="6353"/>
                  </a:cubicBezTo>
                  <a:cubicBezTo>
                    <a:pt x="6638" y="6353"/>
                    <a:pt x="6585" y="6353"/>
                    <a:pt x="6531" y="6335"/>
                  </a:cubicBezTo>
                  <a:cubicBezTo>
                    <a:pt x="6299" y="6246"/>
                    <a:pt x="6192" y="5978"/>
                    <a:pt x="6281" y="5764"/>
                  </a:cubicBezTo>
                  <a:lnTo>
                    <a:pt x="7852" y="1785"/>
                  </a:lnTo>
                  <a:cubicBezTo>
                    <a:pt x="7920" y="1608"/>
                    <a:pt x="8091" y="1504"/>
                    <a:pt x="8264" y="1504"/>
                  </a:cubicBezTo>
                  <a:close/>
                  <a:moveTo>
                    <a:pt x="447" y="1"/>
                  </a:moveTo>
                  <a:cubicBezTo>
                    <a:pt x="197" y="1"/>
                    <a:pt x="1" y="197"/>
                    <a:pt x="1" y="429"/>
                  </a:cubicBezTo>
                  <a:lnTo>
                    <a:pt x="1" y="7869"/>
                  </a:lnTo>
                  <a:lnTo>
                    <a:pt x="14953" y="7869"/>
                  </a:lnTo>
                  <a:lnTo>
                    <a:pt x="14953" y="429"/>
                  </a:lnTo>
                  <a:cubicBezTo>
                    <a:pt x="14953" y="197"/>
                    <a:pt x="14757" y="1"/>
                    <a:pt x="14507" y="1"/>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3898525" y="3629850"/>
              <a:ext cx="373825" cy="51325"/>
            </a:xfrm>
            <a:custGeom>
              <a:avLst/>
              <a:gdLst/>
              <a:ahLst/>
              <a:cxnLst/>
              <a:rect l="l" t="t" r="r" b="b"/>
              <a:pathLst>
                <a:path w="14953" h="2053" extrusionOk="0">
                  <a:moveTo>
                    <a:pt x="1" y="1"/>
                  </a:moveTo>
                  <a:lnTo>
                    <a:pt x="1" y="1606"/>
                  </a:lnTo>
                  <a:cubicBezTo>
                    <a:pt x="1" y="1856"/>
                    <a:pt x="197" y="2052"/>
                    <a:pt x="447" y="2052"/>
                  </a:cubicBezTo>
                  <a:lnTo>
                    <a:pt x="14507" y="2052"/>
                  </a:lnTo>
                  <a:cubicBezTo>
                    <a:pt x="14757" y="2052"/>
                    <a:pt x="14953" y="1856"/>
                    <a:pt x="14953" y="1606"/>
                  </a:cubicBezTo>
                  <a:lnTo>
                    <a:pt x="14953"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4019850" y="3703000"/>
              <a:ext cx="131175" cy="43750"/>
            </a:xfrm>
            <a:custGeom>
              <a:avLst/>
              <a:gdLst/>
              <a:ahLst/>
              <a:cxnLst/>
              <a:rect l="l" t="t" r="r" b="b"/>
              <a:pathLst>
                <a:path w="5247" h="1750" extrusionOk="0">
                  <a:moveTo>
                    <a:pt x="875" y="1"/>
                  </a:moveTo>
                  <a:lnTo>
                    <a:pt x="875" y="875"/>
                  </a:lnTo>
                  <a:lnTo>
                    <a:pt x="429" y="875"/>
                  </a:lnTo>
                  <a:cubicBezTo>
                    <a:pt x="197" y="875"/>
                    <a:pt x="1" y="1071"/>
                    <a:pt x="1" y="1321"/>
                  </a:cubicBezTo>
                  <a:cubicBezTo>
                    <a:pt x="1" y="1553"/>
                    <a:pt x="197" y="1749"/>
                    <a:pt x="429" y="1749"/>
                  </a:cubicBezTo>
                  <a:lnTo>
                    <a:pt x="4818" y="1749"/>
                  </a:lnTo>
                  <a:cubicBezTo>
                    <a:pt x="5050" y="1749"/>
                    <a:pt x="5247" y="1553"/>
                    <a:pt x="5247" y="1321"/>
                  </a:cubicBezTo>
                  <a:cubicBezTo>
                    <a:pt x="5247" y="1071"/>
                    <a:pt x="5050" y="875"/>
                    <a:pt x="4818" y="875"/>
                  </a:cubicBezTo>
                  <a:lnTo>
                    <a:pt x="4372" y="875"/>
                  </a:lnTo>
                  <a:lnTo>
                    <a:pt x="4372"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73"/>
          <p:cNvGrpSpPr/>
          <p:nvPr/>
        </p:nvGrpSpPr>
        <p:grpSpPr>
          <a:xfrm>
            <a:off x="5402845" y="3392347"/>
            <a:ext cx="332341" cy="289883"/>
            <a:chOff x="3334700" y="3971525"/>
            <a:chExt cx="373375" cy="325675"/>
          </a:xfrm>
        </p:grpSpPr>
        <p:sp>
          <p:nvSpPr>
            <p:cNvPr id="1422" name="Google Shape;1422;p73"/>
            <p:cNvSpPr/>
            <p:nvPr/>
          </p:nvSpPr>
          <p:spPr>
            <a:xfrm>
              <a:off x="3334700" y="3971525"/>
              <a:ext cx="285950" cy="65600"/>
            </a:xfrm>
            <a:custGeom>
              <a:avLst/>
              <a:gdLst/>
              <a:ahLst/>
              <a:cxnLst/>
              <a:rect l="l" t="t" r="r" b="b"/>
              <a:pathLst>
                <a:path w="11438" h="2624" extrusionOk="0">
                  <a:moveTo>
                    <a:pt x="429" y="1"/>
                  </a:moveTo>
                  <a:cubicBezTo>
                    <a:pt x="197" y="1"/>
                    <a:pt x="1" y="197"/>
                    <a:pt x="1" y="447"/>
                  </a:cubicBezTo>
                  <a:lnTo>
                    <a:pt x="1" y="2624"/>
                  </a:lnTo>
                  <a:lnTo>
                    <a:pt x="11438" y="2624"/>
                  </a:lnTo>
                  <a:lnTo>
                    <a:pt x="11438"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3334700" y="4058975"/>
              <a:ext cx="373375" cy="238225"/>
            </a:xfrm>
            <a:custGeom>
              <a:avLst/>
              <a:gdLst/>
              <a:ahLst/>
              <a:cxnLst/>
              <a:rect l="l" t="t" r="r" b="b"/>
              <a:pathLst>
                <a:path w="14935" h="9529" extrusionOk="0">
                  <a:moveTo>
                    <a:pt x="7468" y="1325"/>
                  </a:moveTo>
                  <a:cubicBezTo>
                    <a:pt x="7579" y="1325"/>
                    <a:pt x="7691" y="1365"/>
                    <a:pt x="7780" y="1445"/>
                  </a:cubicBezTo>
                  <a:lnTo>
                    <a:pt x="8654" y="2320"/>
                  </a:lnTo>
                  <a:cubicBezTo>
                    <a:pt x="8833" y="2498"/>
                    <a:pt x="8833" y="2766"/>
                    <a:pt x="8654" y="2944"/>
                  </a:cubicBezTo>
                  <a:cubicBezTo>
                    <a:pt x="8565" y="3033"/>
                    <a:pt x="8458" y="3069"/>
                    <a:pt x="8351" y="3069"/>
                  </a:cubicBezTo>
                  <a:cubicBezTo>
                    <a:pt x="8226" y="3069"/>
                    <a:pt x="8119" y="3033"/>
                    <a:pt x="8030" y="2944"/>
                  </a:cubicBezTo>
                  <a:lnTo>
                    <a:pt x="7905" y="2819"/>
                  </a:lnTo>
                  <a:lnTo>
                    <a:pt x="7905" y="4336"/>
                  </a:lnTo>
                  <a:lnTo>
                    <a:pt x="11688" y="4336"/>
                  </a:lnTo>
                  <a:lnTo>
                    <a:pt x="11563" y="4193"/>
                  </a:lnTo>
                  <a:cubicBezTo>
                    <a:pt x="11402" y="4033"/>
                    <a:pt x="11402" y="3747"/>
                    <a:pt x="11563" y="3586"/>
                  </a:cubicBezTo>
                  <a:cubicBezTo>
                    <a:pt x="11652" y="3497"/>
                    <a:pt x="11763" y="3453"/>
                    <a:pt x="11875" y="3453"/>
                  </a:cubicBezTo>
                  <a:cubicBezTo>
                    <a:pt x="11986" y="3453"/>
                    <a:pt x="12098" y="3497"/>
                    <a:pt x="12187" y="3586"/>
                  </a:cubicBezTo>
                  <a:lnTo>
                    <a:pt x="13061" y="4461"/>
                  </a:lnTo>
                  <a:cubicBezTo>
                    <a:pt x="13240" y="4621"/>
                    <a:pt x="13240" y="4907"/>
                    <a:pt x="13061" y="5067"/>
                  </a:cubicBezTo>
                  <a:lnTo>
                    <a:pt x="12187" y="5942"/>
                  </a:lnTo>
                  <a:cubicBezTo>
                    <a:pt x="12098" y="6031"/>
                    <a:pt x="11991" y="6084"/>
                    <a:pt x="11884" y="6084"/>
                  </a:cubicBezTo>
                  <a:cubicBezTo>
                    <a:pt x="11759" y="6084"/>
                    <a:pt x="11652" y="6031"/>
                    <a:pt x="11563" y="5942"/>
                  </a:cubicBezTo>
                  <a:cubicBezTo>
                    <a:pt x="11402" y="5781"/>
                    <a:pt x="11402" y="5496"/>
                    <a:pt x="11563" y="5335"/>
                  </a:cubicBezTo>
                  <a:lnTo>
                    <a:pt x="11688" y="5210"/>
                  </a:lnTo>
                  <a:lnTo>
                    <a:pt x="7905" y="5210"/>
                  </a:lnTo>
                  <a:lnTo>
                    <a:pt x="7905" y="6709"/>
                  </a:lnTo>
                  <a:lnTo>
                    <a:pt x="8030" y="6584"/>
                  </a:lnTo>
                  <a:cubicBezTo>
                    <a:pt x="8119" y="6504"/>
                    <a:pt x="8231" y="6464"/>
                    <a:pt x="8342" y="6464"/>
                  </a:cubicBezTo>
                  <a:cubicBezTo>
                    <a:pt x="8454" y="6464"/>
                    <a:pt x="8565" y="6504"/>
                    <a:pt x="8654" y="6584"/>
                  </a:cubicBezTo>
                  <a:cubicBezTo>
                    <a:pt x="8833" y="6762"/>
                    <a:pt x="8833" y="7030"/>
                    <a:pt x="8654" y="7209"/>
                  </a:cubicBezTo>
                  <a:lnTo>
                    <a:pt x="7780" y="8083"/>
                  </a:lnTo>
                  <a:cubicBezTo>
                    <a:pt x="7691" y="8172"/>
                    <a:pt x="7584" y="8208"/>
                    <a:pt x="7477" y="8208"/>
                  </a:cubicBezTo>
                  <a:cubicBezTo>
                    <a:pt x="7352" y="8208"/>
                    <a:pt x="7245" y="8172"/>
                    <a:pt x="7156" y="8083"/>
                  </a:cubicBezTo>
                  <a:lnTo>
                    <a:pt x="6281" y="7209"/>
                  </a:lnTo>
                  <a:cubicBezTo>
                    <a:pt x="6103" y="7030"/>
                    <a:pt x="6103" y="6762"/>
                    <a:pt x="6281" y="6584"/>
                  </a:cubicBezTo>
                  <a:cubicBezTo>
                    <a:pt x="6370" y="6504"/>
                    <a:pt x="6482" y="6464"/>
                    <a:pt x="6594" y="6464"/>
                  </a:cubicBezTo>
                  <a:cubicBezTo>
                    <a:pt x="6705" y="6464"/>
                    <a:pt x="6817" y="6504"/>
                    <a:pt x="6906" y="6584"/>
                  </a:cubicBezTo>
                  <a:lnTo>
                    <a:pt x="7031" y="6709"/>
                  </a:lnTo>
                  <a:lnTo>
                    <a:pt x="7031" y="5210"/>
                  </a:lnTo>
                  <a:lnTo>
                    <a:pt x="3248" y="5210"/>
                  </a:lnTo>
                  <a:lnTo>
                    <a:pt x="3373" y="5335"/>
                  </a:lnTo>
                  <a:cubicBezTo>
                    <a:pt x="3534" y="5496"/>
                    <a:pt x="3534" y="5781"/>
                    <a:pt x="3373" y="5942"/>
                  </a:cubicBezTo>
                  <a:cubicBezTo>
                    <a:pt x="3284" y="6031"/>
                    <a:pt x="3177" y="6084"/>
                    <a:pt x="3052" y="6084"/>
                  </a:cubicBezTo>
                  <a:cubicBezTo>
                    <a:pt x="2945" y="6084"/>
                    <a:pt x="2838" y="6031"/>
                    <a:pt x="2748" y="5942"/>
                  </a:cubicBezTo>
                  <a:lnTo>
                    <a:pt x="1874" y="5067"/>
                  </a:lnTo>
                  <a:cubicBezTo>
                    <a:pt x="1696" y="4907"/>
                    <a:pt x="1696" y="4621"/>
                    <a:pt x="1874" y="4461"/>
                  </a:cubicBezTo>
                  <a:lnTo>
                    <a:pt x="2748" y="3586"/>
                  </a:lnTo>
                  <a:cubicBezTo>
                    <a:pt x="2838" y="3497"/>
                    <a:pt x="2949" y="3453"/>
                    <a:pt x="3061" y="3453"/>
                  </a:cubicBezTo>
                  <a:cubicBezTo>
                    <a:pt x="3172" y="3453"/>
                    <a:pt x="3284" y="3497"/>
                    <a:pt x="3373" y="3586"/>
                  </a:cubicBezTo>
                  <a:cubicBezTo>
                    <a:pt x="3534" y="3747"/>
                    <a:pt x="3534" y="4033"/>
                    <a:pt x="3373" y="4193"/>
                  </a:cubicBezTo>
                  <a:lnTo>
                    <a:pt x="3248" y="4336"/>
                  </a:lnTo>
                  <a:lnTo>
                    <a:pt x="7031" y="4336"/>
                  </a:lnTo>
                  <a:lnTo>
                    <a:pt x="7031" y="2819"/>
                  </a:lnTo>
                  <a:lnTo>
                    <a:pt x="6906" y="2944"/>
                  </a:lnTo>
                  <a:cubicBezTo>
                    <a:pt x="6817" y="3033"/>
                    <a:pt x="6705" y="3078"/>
                    <a:pt x="6594" y="3078"/>
                  </a:cubicBezTo>
                  <a:cubicBezTo>
                    <a:pt x="6482" y="3078"/>
                    <a:pt x="6370" y="3033"/>
                    <a:pt x="6281" y="2944"/>
                  </a:cubicBezTo>
                  <a:cubicBezTo>
                    <a:pt x="6103" y="2766"/>
                    <a:pt x="6103" y="2498"/>
                    <a:pt x="6281" y="2320"/>
                  </a:cubicBezTo>
                  <a:lnTo>
                    <a:pt x="7156" y="1445"/>
                  </a:lnTo>
                  <a:cubicBezTo>
                    <a:pt x="7245" y="1365"/>
                    <a:pt x="7356" y="1325"/>
                    <a:pt x="7468" y="1325"/>
                  </a:cubicBezTo>
                  <a:close/>
                  <a:moveTo>
                    <a:pt x="1" y="0"/>
                  </a:moveTo>
                  <a:lnTo>
                    <a:pt x="1" y="9082"/>
                  </a:lnTo>
                  <a:cubicBezTo>
                    <a:pt x="1" y="9332"/>
                    <a:pt x="197" y="9528"/>
                    <a:pt x="429" y="9528"/>
                  </a:cubicBezTo>
                  <a:lnTo>
                    <a:pt x="14507" y="9528"/>
                  </a:lnTo>
                  <a:cubicBezTo>
                    <a:pt x="14739" y="9528"/>
                    <a:pt x="14935" y="9332"/>
                    <a:pt x="14935" y="9082"/>
                  </a:cubicBezTo>
                  <a:lnTo>
                    <a:pt x="14935" y="0"/>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3642500" y="3971525"/>
              <a:ext cx="65575" cy="65600"/>
            </a:xfrm>
            <a:custGeom>
              <a:avLst/>
              <a:gdLst/>
              <a:ahLst/>
              <a:cxnLst/>
              <a:rect l="l" t="t" r="r" b="b"/>
              <a:pathLst>
                <a:path w="2623" h="2624" extrusionOk="0">
                  <a:moveTo>
                    <a:pt x="0" y="1"/>
                  </a:moveTo>
                  <a:lnTo>
                    <a:pt x="0" y="2624"/>
                  </a:lnTo>
                  <a:lnTo>
                    <a:pt x="2623" y="2624"/>
                  </a:lnTo>
                  <a:lnTo>
                    <a:pt x="2623" y="447"/>
                  </a:lnTo>
                  <a:cubicBezTo>
                    <a:pt x="2623" y="197"/>
                    <a:pt x="2427" y="1"/>
                    <a:pt x="2195" y="1"/>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325;p72"/>
          <p:cNvSpPr txBox="1">
            <a:spLocks/>
          </p:cNvSpPr>
          <p:nvPr/>
        </p:nvSpPr>
        <p:spPr>
          <a:xfrm>
            <a:off x="-76894" y="64530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Tree>
    <p:extLst>
      <p:ext uri="{BB962C8B-B14F-4D97-AF65-F5344CB8AC3E}">
        <p14:creationId xmlns:p14="http://schemas.microsoft.com/office/powerpoint/2010/main" val="391011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62"/>
                                        </p:tgtEl>
                                        <p:attrNameLst>
                                          <p:attrName>style.visibility</p:attrName>
                                        </p:attrNameLst>
                                      </p:cBhvr>
                                      <p:to>
                                        <p:strVal val="visible"/>
                                      </p:to>
                                    </p:set>
                                    <p:animEffect transition="in" filter="fade">
                                      <p:cBhvr>
                                        <p:cTn id="7" dur="1000"/>
                                        <p:tgtEl>
                                          <p:spTgt spid="1362"/>
                                        </p:tgtEl>
                                      </p:cBhvr>
                                    </p:animEffect>
                                  </p:childTnLst>
                                </p:cTn>
                              </p:par>
                              <p:par>
                                <p:cTn id="8" presetID="10" presetClass="entr" presetSubtype="0" fill="hold" nodeType="withEffect">
                                  <p:stCondLst>
                                    <p:cond delay="0"/>
                                  </p:stCondLst>
                                  <p:childTnLst>
                                    <p:set>
                                      <p:cBhvr>
                                        <p:cTn id="9" dur="1" fill="hold">
                                          <p:stCondLst>
                                            <p:cond delay="0"/>
                                          </p:stCondLst>
                                        </p:cTn>
                                        <p:tgtEl>
                                          <p:spTgt spid="1364"/>
                                        </p:tgtEl>
                                        <p:attrNameLst>
                                          <p:attrName>style.visibility</p:attrName>
                                        </p:attrNameLst>
                                      </p:cBhvr>
                                      <p:to>
                                        <p:strVal val="visible"/>
                                      </p:to>
                                    </p:set>
                                    <p:animEffect transition="in" filter="fade">
                                      <p:cBhvr>
                                        <p:cTn id="10" dur="1000"/>
                                        <p:tgtEl>
                                          <p:spTgt spid="1364"/>
                                        </p:tgtEl>
                                      </p:cBhvr>
                                    </p:animEffect>
                                  </p:childTnLst>
                                </p:cTn>
                              </p:par>
                              <p:par>
                                <p:cTn id="11" presetID="10" presetClass="entr" presetSubtype="0" fill="hold" nodeType="withEffect">
                                  <p:stCondLst>
                                    <p:cond delay="0"/>
                                  </p:stCondLst>
                                  <p:childTnLst>
                                    <p:set>
                                      <p:cBhvr>
                                        <p:cTn id="12" dur="1" fill="hold">
                                          <p:stCondLst>
                                            <p:cond delay="0"/>
                                          </p:stCondLst>
                                        </p:cTn>
                                        <p:tgtEl>
                                          <p:spTgt spid="1366"/>
                                        </p:tgtEl>
                                        <p:attrNameLst>
                                          <p:attrName>style.visibility</p:attrName>
                                        </p:attrNameLst>
                                      </p:cBhvr>
                                      <p:to>
                                        <p:strVal val="visible"/>
                                      </p:to>
                                    </p:set>
                                    <p:animEffect transition="in" filter="fade">
                                      <p:cBhvr>
                                        <p:cTn id="13" dur="1000"/>
                                        <p:tgtEl>
                                          <p:spTgt spid="1366"/>
                                        </p:tgtEl>
                                      </p:cBhvr>
                                    </p:animEffect>
                                  </p:childTnLst>
                                </p:cTn>
                              </p:par>
                              <p:par>
                                <p:cTn id="14" presetID="10" presetClass="entr" presetSubtype="0" fill="hold" nodeType="withEffect">
                                  <p:stCondLst>
                                    <p:cond delay="0"/>
                                  </p:stCondLst>
                                  <p:childTnLst>
                                    <p:set>
                                      <p:cBhvr>
                                        <p:cTn id="15" dur="1" fill="hold">
                                          <p:stCondLst>
                                            <p:cond delay="0"/>
                                          </p:stCondLst>
                                        </p:cTn>
                                        <p:tgtEl>
                                          <p:spTgt spid="1369"/>
                                        </p:tgtEl>
                                        <p:attrNameLst>
                                          <p:attrName>style.visibility</p:attrName>
                                        </p:attrNameLst>
                                      </p:cBhvr>
                                      <p:to>
                                        <p:strVal val="visible"/>
                                      </p:to>
                                    </p:set>
                                    <p:animEffect transition="in" filter="fade">
                                      <p:cBhvr>
                                        <p:cTn id="16" dur="1000"/>
                                        <p:tgtEl>
                                          <p:spTgt spid="1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62">
          <a:extLst>
            <a:ext uri="{FF2B5EF4-FFF2-40B4-BE49-F238E27FC236}">
              <a16:creationId xmlns:a16="http://schemas.microsoft.com/office/drawing/2014/main" id="{2B92A348-AC4B-ED97-F890-6BFC129BD811}"/>
            </a:ext>
          </a:extLst>
        </p:cNvPr>
        <p:cNvGrpSpPr/>
        <p:nvPr/>
      </p:nvGrpSpPr>
      <p:grpSpPr>
        <a:xfrm>
          <a:off x="0" y="0"/>
          <a:ext cx="0" cy="0"/>
          <a:chOff x="0" y="0"/>
          <a:chExt cx="0" cy="0"/>
        </a:xfrm>
      </p:grpSpPr>
      <p:sp>
        <p:nvSpPr>
          <p:cNvPr id="1463" name="Google Shape;1463;p75">
            <a:extLst>
              <a:ext uri="{FF2B5EF4-FFF2-40B4-BE49-F238E27FC236}">
                <a16:creationId xmlns:a16="http://schemas.microsoft.com/office/drawing/2014/main" id="{65EAA918-E0C3-52CE-18AB-2B82237EE83F}"/>
              </a:ext>
            </a:extLst>
          </p:cNvPr>
          <p:cNvSpPr txBox="1">
            <a:spLocks noGrp="1"/>
          </p:cNvSpPr>
          <p:nvPr>
            <p:ph type="title"/>
          </p:nvPr>
        </p:nvSpPr>
        <p:spPr>
          <a:xfrm>
            <a:off x="1734378" y="1095503"/>
            <a:ext cx="556506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Cách phòng chống</a:t>
            </a:r>
            <a:endParaRPr/>
          </a:p>
        </p:txBody>
      </p:sp>
      <p:sp>
        <p:nvSpPr>
          <p:cNvPr id="1464" name="Google Shape;1464;p75">
            <a:extLst>
              <a:ext uri="{FF2B5EF4-FFF2-40B4-BE49-F238E27FC236}">
                <a16:creationId xmlns:a16="http://schemas.microsoft.com/office/drawing/2014/main" id="{E9A38F6F-D4CE-CD3B-B4FB-368F362BFC36}"/>
              </a:ext>
            </a:extLst>
          </p:cNvPr>
          <p:cNvSpPr txBox="1">
            <a:spLocks noGrp="1"/>
          </p:cNvSpPr>
          <p:nvPr>
            <p:ph type="subTitle" idx="1"/>
          </p:nvPr>
        </p:nvSpPr>
        <p:spPr>
          <a:xfrm>
            <a:off x="767861" y="2052004"/>
            <a:ext cx="6861690" cy="2361612"/>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Tx/>
              <a:buChar char="-"/>
            </a:pPr>
            <a:r>
              <a:rPr lang="en-US" sz="2000"/>
              <a:t>Cập nhật các phần mềm lên phiên bản mới nhất</a:t>
            </a:r>
          </a:p>
          <a:p>
            <a:pPr marL="285750" lvl="0" indent="-285750" algn="just">
              <a:buFontTx/>
              <a:buChar char="-"/>
            </a:pPr>
            <a:r>
              <a:rPr lang="en-US" sz="2000"/>
              <a:t>Sử dụng Prepared Statements</a:t>
            </a:r>
          </a:p>
          <a:p>
            <a:pPr marL="285750" lvl="0" indent="-285750" algn="just">
              <a:buFontTx/>
              <a:buChar char="-"/>
            </a:pPr>
            <a:r>
              <a:rPr lang="en-US" sz="2000"/>
              <a:t>Sử dụng ORM (Object Relational Mapping)</a:t>
            </a:r>
          </a:p>
          <a:p>
            <a:pPr marL="285750" lvl="0" indent="-285750" algn="just">
              <a:buFontTx/>
              <a:buChar char="-"/>
            </a:pPr>
            <a:r>
              <a:rPr lang="en-US" sz="2000"/>
              <a:t>Kiểm tra và lọc dữ liệu đầu vào (Input Validation)</a:t>
            </a:r>
          </a:p>
          <a:p>
            <a:pPr marL="285750" lvl="0" indent="-285750" algn="just">
              <a:buFontTx/>
              <a:buChar char="-"/>
            </a:pPr>
            <a:r>
              <a:rPr lang="vi-VN" sz="2000"/>
              <a:t>Hạn chế quyền của tài khoản kết nối cơ sở dữ liệu</a:t>
            </a:r>
            <a:endParaRPr sz="2000"/>
          </a:p>
        </p:txBody>
      </p:sp>
      <p:sp>
        <p:nvSpPr>
          <p:cNvPr id="1465" name="Google Shape;1465;p75">
            <a:extLst>
              <a:ext uri="{FF2B5EF4-FFF2-40B4-BE49-F238E27FC236}">
                <a16:creationId xmlns:a16="http://schemas.microsoft.com/office/drawing/2014/main" id="{4A8F41FF-EDDA-1959-FD50-668480731804}"/>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a:extLst>
              <a:ext uri="{FF2B5EF4-FFF2-40B4-BE49-F238E27FC236}">
                <a16:creationId xmlns:a16="http://schemas.microsoft.com/office/drawing/2014/main" id="{16703849-BEDC-9E6A-BD16-D24AD32DF750}"/>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a:extLst>
              <a:ext uri="{FF2B5EF4-FFF2-40B4-BE49-F238E27FC236}">
                <a16:creationId xmlns:a16="http://schemas.microsoft.com/office/drawing/2014/main" id="{82E6E182-C201-1E36-1D32-BEF0B5E3127A}"/>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a:extLst>
              <a:ext uri="{FF2B5EF4-FFF2-40B4-BE49-F238E27FC236}">
                <a16:creationId xmlns:a16="http://schemas.microsoft.com/office/drawing/2014/main" id="{BEEA07A4-34DE-713B-493D-C51B800D8843}"/>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a:extLst>
              <a:ext uri="{FF2B5EF4-FFF2-40B4-BE49-F238E27FC236}">
                <a16:creationId xmlns:a16="http://schemas.microsoft.com/office/drawing/2014/main" id="{7349CAC8-2A38-15C2-98AE-BDFDFC431381}"/>
              </a:ext>
            </a:extLst>
          </p:cNvPr>
          <p:cNvSpPr/>
          <p:nvPr/>
        </p:nvSpPr>
        <p:spPr>
          <a:xfrm rot="-10269652">
            <a:off x="284835" y="3471590"/>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a:extLst>
              <a:ext uri="{FF2B5EF4-FFF2-40B4-BE49-F238E27FC236}">
                <a16:creationId xmlns:a16="http://schemas.microsoft.com/office/drawing/2014/main" id="{1AA6F013-3F48-360F-1C65-B3143B70D365}"/>
              </a:ext>
            </a:extLst>
          </p:cNvPr>
          <p:cNvGrpSpPr/>
          <p:nvPr/>
        </p:nvGrpSpPr>
        <p:grpSpPr>
          <a:xfrm>
            <a:off x="7512100" y="2083759"/>
            <a:ext cx="1178417" cy="1570940"/>
            <a:chOff x="7452861" y="1397649"/>
            <a:chExt cx="1178417" cy="1570940"/>
          </a:xfrm>
        </p:grpSpPr>
        <p:sp>
          <p:nvSpPr>
            <p:cNvPr id="1471" name="Google Shape;1471;p75">
              <a:extLst>
                <a:ext uri="{FF2B5EF4-FFF2-40B4-BE49-F238E27FC236}">
                  <a16:creationId xmlns:a16="http://schemas.microsoft.com/office/drawing/2014/main" id="{639BDC5C-3B38-1BEB-F209-1BAEE577770A}"/>
                </a:ext>
              </a:extLst>
            </p:cNvPr>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a:extLst>
                <a:ext uri="{FF2B5EF4-FFF2-40B4-BE49-F238E27FC236}">
                  <a16:creationId xmlns:a16="http://schemas.microsoft.com/office/drawing/2014/main" id="{5D79F924-5289-10E7-33D6-9028EC9906E4}"/>
                </a:ext>
              </a:extLst>
            </p:cNvPr>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75">
            <a:extLst>
              <a:ext uri="{FF2B5EF4-FFF2-40B4-BE49-F238E27FC236}">
                <a16:creationId xmlns:a16="http://schemas.microsoft.com/office/drawing/2014/main" id="{08913E4E-3CB0-BB01-6A98-C18744608CD3}"/>
              </a:ext>
            </a:extLst>
          </p:cNvPr>
          <p:cNvGrpSpPr/>
          <p:nvPr/>
        </p:nvGrpSpPr>
        <p:grpSpPr>
          <a:xfrm rot="-2700000" flipH="1">
            <a:off x="4426529" y="1226808"/>
            <a:ext cx="564891" cy="178747"/>
            <a:chOff x="6872640" y="3355362"/>
            <a:chExt cx="564897" cy="178749"/>
          </a:xfrm>
        </p:grpSpPr>
        <p:sp>
          <p:nvSpPr>
            <p:cNvPr id="1483" name="Google Shape;1483;p75">
              <a:extLst>
                <a:ext uri="{FF2B5EF4-FFF2-40B4-BE49-F238E27FC236}">
                  <a16:creationId xmlns:a16="http://schemas.microsoft.com/office/drawing/2014/main" id="{13B22856-7E2D-6C99-E7F8-1521D0E61935}"/>
                </a:ext>
              </a:extLst>
            </p:cNvPr>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a:extLst>
                <a:ext uri="{FF2B5EF4-FFF2-40B4-BE49-F238E27FC236}">
                  <a16:creationId xmlns:a16="http://schemas.microsoft.com/office/drawing/2014/main" id="{29EC225B-8B3B-55D2-3D9B-9E3FE89B9DCE}"/>
                </a:ext>
              </a:extLst>
            </p:cNvPr>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325;p72"/>
          <p:cNvSpPr txBox="1">
            <a:spLocks/>
          </p:cNvSpPr>
          <p:nvPr/>
        </p:nvSpPr>
        <p:spPr>
          <a:xfrm>
            <a:off x="0" y="751381"/>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Tree>
    <p:extLst>
      <p:ext uri="{BB962C8B-B14F-4D97-AF65-F5344CB8AC3E}">
        <p14:creationId xmlns:p14="http://schemas.microsoft.com/office/powerpoint/2010/main" val="19021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63"/>
                                        </p:tgtEl>
                                        <p:attrNameLst>
                                          <p:attrName>style.visibility</p:attrName>
                                        </p:attrNameLst>
                                      </p:cBhvr>
                                      <p:to>
                                        <p:strVal val="visible"/>
                                      </p:to>
                                    </p:set>
                                    <p:animEffect transition="in" filter="fade">
                                      <p:cBhvr>
                                        <p:cTn id="7" dur="1000"/>
                                        <p:tgtEl>
                                          <p:spTgt spid="1463"/>
                                        </p:tgtEl>
                                      </p:cBhvr>
                                    </p:animEffect>
                                  </p:childTnLst>
                                </p:cTn>
                              </p:par>
                              <p:par>
                                <p:cTn id="8" presetID="10" presetClass="entr" presetSubtype="0" fill="hold" nodeType="withEffect">
                                  <p:stCondLst>
                                    <p:cond delay="0"/>
                                  </p:stCondLst>
                                  <p:childTnLst>
                                    <p:set>
                                      <p:cBhvr>
                                        <p:cTn id="9" dur="1" fill="hold">
                                          <p:stCondLst>
                                            <p:cond delay="0"/>
                                          </p:stCondLst>
                                        </p:cTn>
                                        <p:tgtEl>
                                          <p:spTgt spid="1464"/>
                                        </p:tgtEl>
                                        <p:attrNameLst>
                                          <p:attrName>style.visibility</p:attrName>
                                        </p:attrNameLst>
                                      </p:cBhvr>
                                      <p:to>
                                        <p:strVal val="visible"/>
                                      </p:to>
                                    </p:set>
                                    <p:animEffect transition="in" filter="fade">
                                      <p:cBhvr>
                                        <p:cTn id="10" dur="1000"/>
                                        <p:tgtEl>
                                          <p:spTgt spid="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2">
          <a:extLst>
            <a:ext uri="{FF2B5EF4-FFF2-40B4-BE49-F238E27FC236}">
              <a16:creationId xmlns:a16="http://schemas.microsoft.com/office/drawing/2014/main" id="{273DE2D5-CAAC-7677-02A7-38F81AE7FE4C}"/>
            </a:ext>
          </a:extLst>
        </p:cNvPr>
        <p:cNvGrpSpPr/>
        <p:nvPr/>
      </p:nvGrpSpPr>
      <p:grpSpPr>
        <a:xfrm>
          <a:off x="0" y="0"/>
          <a:ext cx="0" cy="0"/>
          <a:chOff x="0" y="0"/>
          <a:chExt cx="0" cy="0"/>
        </a:xfrm>
      </p:grpSpPr>
      <p:sp>
        <p:nvSpPr>
          <p:cNvPr id="1464" name="Google Shape;1464;p75">
            <a:extLst>
              <a:ext uri="{FF2B5EF4-FFF2-40B4-BE49-F238E27FC236}">
                <a16:creationId xmlns:a16="http://schemas.microsoft.com/office/drawing/2014/main" id="{12B7C672-B9CE-C7DB-9BC6-8E9A6856BC0F}"/>
              </a:ext>
            </a:extLst>
          </p:cNvPr>
          <p:cNvSpPr txBox="1">
            <a:spLocks noGrp="1"/>
          </p:cNvSpPr>
          <p:nvPr>
            <p:ph type="subTitle" idx="1"/>
          </p:nvPr>
        </p:nvSpPr>
        <p:spPr>
          <a:xfrm>
            <a:off x="588416" y="1579103"/>
            <a:ext cx="3111534" cy="253036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t>- </a:t>
            </a:r>
            <a:r>
              <a:rPr lang="vi-VN" sz="1800"/>
              <a:t>Sử dụng ORM frameworks như Hibernate giúp tự động tạo ra các câu lệnh SQL an toàn bằng cách sử dụng tham số hóa và tránh việc trực tiếp xây dựng câu lệnh SQL bằng tay.</a:t>
            </a:r>
            <a:endParaRPr sz="1800"/>
          </a:p>
        </p:txBody>
      </p:sp>
      <p:sp>
        <p:nvSpPr>
          <p:cNvPr id="1465" name="Google Shape;1465;p75">
            <a:extLst>
              <a:ext uri="{FF2B5EF4-FFF2-40B4-BE49-F238E27FC236}">
                <a16:creationId xmlns:a16="http://schemas.microsoft.com/office/drawing/2014/main" id="{27B39F75-FFBB-CFED-D093-FFF3E36B5B81}"/>
              </a:ext>
            </a:extLst>
          </p:cNvPr>
          <p:cNvSpPr/>
          <p:nvPr/>
        </p:nvSpPr>
        <p:spPr>
          <a:xfrm rot="5400000">
            <a:off x="45470" y="97926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a:extLst>
              <a:ext uri="{FF2B5EF4-FFF2-40B4-BE49-F238E27FC236}">
                <a16:creationId xmlns:a16="http://schemas.microsoft.com/office/drawing/2014/main" id="{2559D9AD-CBA1-1736-FE80-983BE8B6BDEA}"/>
              </a:ext>
            </a:extLst>
          </p:cNvPr>
          <p:cNvSpPr/>
          <p:nvPr/>
        </p:nvSpPr>
        <p:spPr>
          <a:xfrm>
            <a:off x="449007" y="79681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a:extLst>
              <a:ext uri="{FF2B5EF4-FFF2-40B4-BE49-F238E27FC236}">
                <a16:creationId xmlns:a16="http://schemas.microsoft.com/office/drawing/2014/main" id="{5A87FB63-1EDF-61A5-FADF-D3350E696E9C}"/>
              </a:ext>
            </a:extLst>
          </p:cNvPr>
          <p:cNvSpPr/>
          <p:nvPr/>
        </p:nvSpPr>
        <p:spPr>
          <a:xfrm rot="10800000" flipH="1">
            <a:off x="448660" y="126261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a:extLst>
              <a:ext uri="{FF2B5EF4-FFF2-40B4-BE49-F238E27FC236}">
                <a16:creationId xmlns:a16="http://schemas.microsoft.com/office/drawing/2014/main" id="{EB4BA366-7107-6F88-5D2E-2C70753C6694}"/>
              </a:ext>
            </a:extLst>
          </p:cNvPr>
          <p:cNvSpPr/>
          <p:nvPr/>
        </p:nvSpPr>
        <p:spPr>
          <a:xfrm rot="5400000">
            <a:off x="448646" y="101872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a:extLst>
              <a:ext uri="{FF2B5EF4-FFF2-40B4-BE49-F238E27FC236}">
                <a16:creationId xmlns:a16="http://schemas.microsoft.com/office/drawing/2014/main" id="{03E7311E-DBFF-D0FC-1A05-3C46EBB208DC}"/>
              </a:ext>
            </a:extLst>
          </p:cNvPr>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a:extLst>
              <a:ext uri="{FF2B5EF4-FFF2-40B4-BE49-F238E27FC236}">
                <a16:creationId xmlns:a16="http://schemas.microsoft.com/office/drawing/2014/main" id="{518D4B80-4C23-78D3-9AFF-3C12860F1C41}"/>
              </a:ext>
            </a:extLst>
          </p:cNvPr>
          <p:cNvGrpSpPr/>
          <p:nvPr/>
        </p:nvGrpSpPr>
        <p:grpSpPr>
          <a:xfrm>
            <a:off x="7512100" y="2083759"/>
            <a:ext cx="1178417" cy="1570940"/>
            <a:chOff x="7452861" y="1397649"/>
            <a:chExt cx="1178417" cy="1570940"/>
          </a:xfrm>
        </p:grpSpPr>
        <p:sp>
          <p:nvSpPr>
            <p:cNvPr id="1471" name="Google Shape;1471;p75">
              <a:extLst>
                <a:ext uri="{FF2B5EF4-FFF2-40B4-BE49-F238E27FC236}">
                  <a16:creationId xmlns:a16="http://schemas.microsoft.com/office/drawing/2014/main" id="{978C0A19-1E8F-F6DC-E1A3-CCC858BA913B}"/>
                </a:ext>
              </a:extLst>
            </p:cNvPr>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a:extLst>
                <a:ext uri="{FF2B5EF4-FFF2-40B4-BE49-F238E27FC236}">
                  <a16:creationId xmlns:a16="http://schemas.microsoft.com/office/drawing/2014/main" id="{14C88C02-75EB-7967-6451-A9723F4CDEF3}"/>
                </a:ext>
              </a:extLst>
            </p:cNvPr>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5">
            <a:extLst>
              <a:ext uri="{FF2B5EF4-FFF2-40B4-BE49-F238E27FC236}">
                <a16:creationId xmlns:a16="http://schemas.microsoft.com/office/drawing/2014/main" id="{722F9554-7253-766D-A869-65F2F704617D}"/>
              </a:ext>
            </a:extLst>
          </p:cNvPr>
          <p:cNvSpPr/>
          <p:nvPr/>
        </p:nvSpPr>
        <p:spPr>
          <a:xfrm>
            <a:off x="4788902" y="14780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5">
            <a:extLst>
              <a:ext uri="{FF2B5EF4-FFF2-40B4-BE49-F238E27FC236}">
                <a16:creationId xmlns:a16="http://schemas.microsoft.com/office/drawing/2014/main" id="{A0870529-755A-1649-05C0-990983AB23B0}"/>
              </a:ext>
            </a:extLst>
          </p:cNvPr>
          <p:cNvGrpSpPr/>
          <p:nvPr/>
        </p:nvGrpSpPr>
        <p:grpSpPr>
          <a:xfrm>
            <a:off x="4841837" y="1536593"/>
            <a:ext cx="2412138" cy="191913"/>
            <a:chOff x="1213361" y="575225"/>
            <a:chExt cx="5184050" cy="412450"/>
          </a:xfrm>
        </p:grpSpPr>
        <p:sp>
          <p:nvSpPr>
            <p:cNvPr id="1475" name="Google Shape;1475;p75">
              <a:extLst>
                <a:ext uri="{FF2B5EF4-FFF2-40B4-BE49-F238E27FC236}">
                  <a16:creationId xmlns:a16="http://schemas.microsoft.com/office/drawing/2014/main" id="{C88E9B0B-F257-0594-7FCB-B0C804868590}"/>
                </a:ext>
              </a:extLst>
            </p:cNvPr>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a:extLst>
                <a:ext uri="{FF2B5EF4-FFF2-40B4-BE49-F238E27FC236}">
                  <a16:creationId xmlns:a16="http://schemas.microsoft.com/office/drawing/2014/main" id="{37B690F8-A7E9-1B77-5F28-45E8F0C5E47F}"/>
                </a:ext>
              </a:extLst>
            </p:cNvPr>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a:extLst>
                <a:ext uri="{FF2B5EF4-FFF2-40B4-BE49-F238E27FC236}">
                  <a16:creationId xmlns:a16="http://schemas.microsoft.com/office/drawing/2014/main" id="{A641F6C0-A771-6FFF-6815-63C3B35B0CEB}"/>
                </a:ext>
              </a:extLst>
            </p:cNvPr>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a:extLst>
                <a:ext uri="{FF2B5EF4-FFF2-40B4-BE49-F238E27FC236}">
                  <a16:creationId xmlns:a16="http://schemas.microsoft.com/office/drawing/2014/main" id="{1D9BEAD7-FBBB-BEB9-8459-BB7532A661EC}"/>
                </a:ext>
              </a:extLst>
            </p:cNvPr>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a:extLst>
                <a:ext uri="{FF2B5EF4-FFF2-40B4-BE49-F238E27FC236}">
                  <a16:creationId xmlns:a16="http://schemas.microsoft.com/office/drawing/2014/main" id="{1DF46BA2-D359-C75A-4643-EC38C228D6DB}"/>
                </a:ext>
              </a:extLst>
            </p:cNvPr>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a:extLst>
              <a:ext uri="{FF2B5EF4-FFF2-40B4-BE49-F238E27FC236}">
                <a16:creationId xmlns:a16="http://schemas.microsoft.com/office/drawing/2014/main" id="{8C40249C-93C5-8F17-3A7F-6020E53D1987}"/>
              </a:ext>
            </a:extLst>
          </p:cNvPr>
          <p:cNvSpPr/>
          <p:nvPr/>
        </p:nvSpPr>
        <p:spPr>
          <a:xfrm>
            <a:off x="4860464" y="16668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1" name="Google Shape;1481;p75">
            <a:extLst>
              <a:ext uri="{FF2B5EF4-FFF2-40B4-BE49-F238E27FC236}">
                <a16:creationId xmlns:a16="http://schemas.microsoft.com/office/drawing/2014/main" id="{F10D64FF-F778-D599-8CE4-67CC126116D1}"/>
              </a:ext>
            </a:extLst>
          </p:cNvPr>
          <p:cNvPicPr preferRelativeResize="0"/>
          <p:nvPr/>
        </p:nvPicPr>
        <p:blipFill rotWithShape="1">
          <a:blip r:embed="rId4">
            <a:alphaModFix/>
          </a:blip>
          <a:srcRect t="8417" b="8408"/>
          <a:stretch/>
        </p:blipFill>
        <p:spPr>
          <a:xfrm>
            <a:off x="4848010" y="1795300"/>
            <a:ext cx="3350700" cy="1858800"/>
          </a:xfrm>
          <a:prstGeom prst="roundRect">
            <a:avLst>
              <a:gd name="adj" fmla="val 3418"/>
            </a:avLst>
          </a:prstGeom>
          <a:noFill/>
          <a:ln>
            <a:noFill/>
          </a:ln>
          <a:effectLst>
            <a:outerShdw blurRad="57150" dist="19050" dir="5400000" algn="bl" rotWithShape="0">
              <a:schemeClr val="dk1">
                <a:alpha val="20000"/>
              </a:schemeClr>
            </a:outerShdw>
          </a:effectLst>
        </p:spPr>
      </p:pic>
      <p:grpSp>
        <p:nvGrpSpPr>
          <p:cNvPr id="1482" name="Google Shape;1482;p75">
            <a:extLst>
              <a:ext uri="{FF2B5EF4-FFF2-40B4-BE49-F238E27FC236}">
                <a16:creationId xmlns:a16="http://schemas.microsoft.com/office/drawing/2014/main" id="{A2509964-A47F-696F-D888-6418669DF2C9}"/>
              </a:ext>
            </a:extLst>
          </p:cNvPr>
          <p:cNvGrpSpPr/>
          <p:nvPr/>
        </p:nvGrpSpPr>
        <p:grpSpPr>
          <a:xfrm rot="-2700000" flipH="1">
            <a:off x="4426529" y="1226808"/>
            <a:ext cx="564891" cy="178747"/>
            <a:chOff x="6872640" y="3355362"/>
            <a:chExt cx="564897" cy="178749"/>
          </a:xfrm>
        </p:grpSpPr>
        <p:sp>
          <p:nvSpPr>
            <p:cNvPr id="1483" name="Google Shape;1483;p75">
              <a:extLst>
                <a:ext uri="{FF2B5EF4-FFF2-40B4-BE49-F238E27FC236}">
                  <a16:creationId xmlns:a16="http://schemas.microsoft.com/office/drawing/2014/main" id="{7F5EE148-0E39-2454-38C9-1D7BD1D87C4C}"/>
                </a:ext>
              </a:extLst>
            </p:cNvPr>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a:extLst>
                <a:ext uri="{FF2B5EF4-FFF2-40B4-BE49-F238E27FC236}">
                  <a16:creationId xmlns:a16="http://schemas.microsoft.com/office/drawing/2014/main" id="{141299AE-E3A1-8E03-7E13-1BEE61BC601E}"/>
                </a:ext>
              </a:extLst>
            </p:cNvPr>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a:extLst>
              <a:ext uri="{FF2B5EF4-FFF2-40B4-BE49-F238E27FC236}">
                <a16:creationId xmlns:a16="http://schemas.microsoft.com/office/drawing/2014/main" id="{C5A918C8-E283-704B-AE9D-39B9B460B0D7}"/>
              </a:ext>
            </a:extLst>
          </p:cNvPr>
          <p:cNvGrpSpPr/>
          <p:nvPr/>
        </p:nvGrpSpPr>
        <p:grpSpPr>
          <a:xfrm>
            <a:off x="7414844" y="1408737"/>
            <a:ext cx="708584" cy="386560"/>
            <a:chOff x="6930163" y="1358338"/>
            <a:chExt cx="891300" cy="486300"/>
          </a:xfrm>
        </p:grpSpPr>
        <p:sp>
          <p:nvSpPr>
            <p:cNvPr id="1486" name="Google Shape;1486;p75">
              <a:extLst>
                <a:ext uri="{FF2B5EF4-FFF2-40B4-BE49-F238E27FC236}">
                  <a16:creationId xmlns:a16="http://schemas.microsoft.com/office/drawing/2014/main" id="{9A142BC7-0988-221F-7C46-5EC2CD892EFA}"/>
                </a:ext>
              </a:extLst>
            </p:cNvPr>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a:extLst>
                <a:ext uri="{FF2B5EF4-FFF2-40B4-BE49-F238E27FC236}">
                  <a16:creationId xmlns:a16="http://schemas.microsoft.com/office/drawing/2014/main" id="{201D8A8F-7EA5-69EB-EC73-DCBE113EE21C}"/>
                </a:ext>
              </a:extLst>
            </p:cNvPr>
            <p:cNvGrpSpPr/>
            <p:nvPr/>
          </p:nvGrpSpPr>
          <p:grpSpPr>
            <a:xfrm>
              <a:off x="7109579" y="1554476"/>
              <a:ext cx="532464" cy="94014"/>
              <a:chOff x="4703325" y="2297975"/>
              <a:chExt cx="242525" cy="42825"/>
            </a:xfrm>
          </p:grpSpPr>
          <p:sp>
            <p:nvSpPr>
              <p:cNvPr id="1488" name="Google Shape;1488;p75">
                <a:extLst>
                  <a:ext uri="{FF2B5EF4-FFF2-40B4-BE49-F238E27FC236}">
                    <a16:creationId xmlns:a16="http://schemas.microsoft.com/office/drawing/2014/main" id="{29C20C7C-375C-EDB5-13BA-C50739215301}"/>
                  </a:ext>
                </a:extLst>
              </p:cNvPr>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a:extLst>
                  <a:ext uri="{FF2B5EF4-FFF2-40B4-BE49-F238E27FC236}">
                    <a16:creationId xmlns:a16="http://schemas.microsoft.com/office/drawing/2014/main" id="{C6B1AAA3-F65D-39EA-0409-1C08780CD39C}"/>
                  </a:ext>
                </a:extLst>
              </p:cNvPr>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a:extLst>
                  <a:ext uri="{FF2B5EF4-FFF2-40B4-BE49-F238E27FC236}">
                    <a16:creationId xmlns:a16="http://schemas.microsoft.com/office/drawing/2014/main" id="{231464DE-F297-F321-E730-6EECF36228BD}"/>
                  </a:ext>
                </a:extLst>
              </p:cNvPr>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 name="Picture 5">
            <a:extLst>
              <a:ext uri="{FF2B5EF4-FFF2-40B4-BE49-F238E27FC236}">
                <a16:creationId xmlns:a16="http://schemas.microsoft.com/office/drawing/2014/main" id="{2FB7C1CA-4978-A041-33D5-A0D376184097}"/>
              </a:ext>
            </a:extLst>
          </p:cNvPr>
          <p:cNvPicPr>
            <a:picLocks noChangeAspect="1"/>
          </p:cNvPicPr>
          <p:nvPr/>
        </p:nvPicPr>
        <p:blipFill>
          <a:blip r:embed="rId5"/>
          <a:stretch>
            <a:fillRect/>
          </a:stretch>
        </p:blipFill>
        <p:spPr>
          <a:xfrm>
            <a:off x="4202241" y="1330410"/>
            <a:ext cx="4532539" cy="2612940"/>
          </a:xfrm>
          <a:prstGeom prst="rect">
            <a:avLst/>
          </a:prstGeom>
        </p:spPr>
      </p:pic>
      <p:sp>
        <p:nvSpPr>
          <p:cNvPr id="30" name="Google Shape;1325;p72"/>
          <p:cNvSpPr txBox="1">
            <a:spLocks/>
          </p:cNvSpPr>
          <p:nvPr/>
        </p:nvSpPr>
        <p:spPr>
          <a:xfrm>
            <a:off x="340458" y="61979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1. Bảo mật CSDL</a:t>
            </a:r>
            <a:endParaRPr lang="en-US" sz="3200" b="1">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841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4"/>
                                        </p:tgtEl>
                                        <p:attrNameLst>
                                          <p:attrName>style.visibility</p:attrName>
                                        </p:attrNameLst>
                                      </p:cBhvr>
                                      <p:to>
                                        <p:strVal val="visible"/>
                                      </p:to>
                                    </p:set>
                                    <p:animEffect transition="in" filter="fade">
                                      <p:cBhvr>
                                        <p:cTn id="7" dur="1000"/>
                                        <p:tgtEl>
                                          <p:spTgt spid="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67">
            <a:hlinkClick r:id="" action="ppaction://noaction"/>
          </p:cNvPr>
          <p:cNvSpPr txBox="1">
            <a:spLocks noGrp="1"/>
          </p:cNvSpPr>
          <p:nvPr>
            <p:ph type="title" idx="18"/>
          </p:nvPr>
        </p:nvSpPr>
        <p:spPr>
          <a:xfrm>
            <a:off x="5646222" y="2823742"/>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76" name="Google Shape;1076;p67">
            <a:hlinkClick r:id="" action="ppaction://noaction"/>
          </p:cNvPr>
          <p:cNvSpPr txBox="1">
            <a:spLocks noGrp="1"/>
          </p:cNvSpPr>
          <p:nvPr>
            <p:ph type="title" idx="19"/>
          </p:nvPr>
        </p:nvSpPr>
        <p:spPr>
          <a:xfrm>
            <a:off x="2287400" y="282373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77" name="Google Shape;1077;p67">
            <a:hlinkClick r:id="" action="ppaction://noaction"/>
          </p:cNvPr>
          <p:cNvSpPr txBox="1">
            <a:spLocks noGrp="1"/>
          </p:cNvSpPr>
          <p:nvPr>
            <p:ph type="title" idx="2"/>
          </p:nvPr>
        </p:nvSpPr>
        <p:spPr>
          <a:xfrm>
            <a:off x="3419250" y="1822350"/>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Đinh Quốc Toàn</a:t>
            </a:r>
            <a:endParaRPr/>
          </a:p>
        </p:txBody>
      </p:sp>
      <p:sp>
        <p:nvSpPr>
          <p:cNvPr id="1078" name="Google Shape;1078;p67">
            <a:hlinkClick r:id="" action="ppaction://noaction"/>
          </p:cNvPr>
          <p:cNvSpPr txBox="1">
            <a:spLocks noGrp="1"/>
          </p:cNvSpPr>
          <p:nvPr>
            <p:ph type="title" idx="3"/>
          </p:nvPr>
        </p:nvSpPr>
        <p:spPr>
          <a:xfrm>
            <a:off x="6122283" y="1822342"/>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Võ Hồng Nguyên</a:t>
            </a:r>
            <a:endParaRPr/>
          </a:p>
        </p:txBody>
      </p:sp>
      <p:sp>
        <p:nvSpPr>
          <p:cNvPr id="1079" name="Google Shape;1079;p67">
            <a:hlinkClick r:id="" action="ppaction://noaction"/>
          </p:cNvPr>
          <p:cNvSpPr txBox="1">
            <a:spLocks noGrp="1"/>
          </p:cNvSpPr>
          <p:nvPr>
            <p:ph type="title" idx="5"/>
          </p:nvPr>
        </p:nvSpPr>
        <p:spPr>
          <a:xfrm>
            <a:off x="1571287" y="3503736"/>
            <a:ext cx="2980802" cy="1814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Huỳnh Trần Nhật Tân</a:t>
            </a:r>
            <a:endParaRPr/>
          </a:p>
        </p:txBody>
      </p:sp>
      <p:sp>
        <p:nvSpPr>
          <p:cNvPr id="1080" name="Google Shape;1080;p67">
            <a:hlinkClick r:id="" action="ppaction://noaction"/>
          </p:cNvPr>
          <p:cNvSpPr txBox="1">
            <a:spLocks noGrp="1"/>
          </p:cNvSpPr>
          <p:nvPr>
            <p:ph type="title" idx="7"/>
          </p:nvPr>
        </p:nvSpPr>
        <p:spPr>
          <a:xfrm>
            <a:off x="716213" y="1822342"/>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Bùi Hữu Trí</a:t>
            </a:r>
            <a:endParaRPr/>
          </a:p>
        </p:txBody>
      </p:sp>
      <p:sp>
        <p:nvSpPr>
          <p:cNvPr id="1081" name="Google Shape;1081;p67">
            <a:hlinkClick r:id="" action="ppaction://noaction"/>
          </p:cNvPr>
          <p:cNvSpPr txBox="1">
            <a:spLocks noGrp="1"/>
          </p:cNvSpPr>
          <p:nvPr>
            <p:ph type="title" idx="9"/>
          </p:nvPr>
        </p:nvSpPr>
        <p:spPr>
          <a:xfrm>
            <a:off x="4930134" y="3434042"/>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Nguyễn Bá Trung</a:t>
            </a:r>
            <a:endParaRPr/>
          </a:p>
        </p:txBody>
      </p:sp>
      <p:sp>
        <p:nvSpPr>
          <p:cNvPr id="1083" name="Google Shape;108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Sinh viên thực hiện</a:t>
            </a:r>
            <a:endParaRPr/>
          </a:p>
        </p:txBody>
      </p:sp>
      <p:sp>
        <p:nvSpPr>
          <p:cNvPr id="1084" name="Google Shape;1084;p67"/>
          <p:cNvSpPr txBox="1">
            <a:spLocks noGrp="1"/>
          </p:cNvSpPr>
          <p:nvPr>
            <p:ph type="subTitle" idx="1"/>
          </p:nvPr>
        </p:nvSpPr>
        <p:spPr>
          <a:xfrm>
            <a:off x="3638850" y="2104070"/>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N21DCAT057</a:t>
            </a:r>
            <a:endParaRPr/>
          </a:p>
        </p:txBody>
      </p:sp>
      <p:sp>
        <p:nvSpPr>
          <p:cNvPr id="1085" name="Google Shape;1085;p67"/>
          <p:cNvSpPr txBox="1">
            <a:spLocks noGrp="1"/>
          </p:cNvSpPr>
          <p:nvPr>
            <p:ph type="subTitle" idx="4"/>
          </p:nvPr>
        </p:nvSpPr>
        <p:spPr>
          <a:xfrm>
            <a:off x="6341883" y="2104070"/>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N21DCAT036</a:t>
            </a:r>
            <a:endParaRPr/>
          </a:p>
        </p:txBody>
      </p:sp>
      <p:sp>
        <p:nvSpPr>
          <p:cNvPr id="1086" name="Google Shape;1086;p67"/>
          <p:cNvSpPr txBox="1">
            <a:spLocks noGrp="1"/>
          </p:cNvSpPr>
          <p:nvPr>
            <p:ph type="subTitle" idx="6"/>
          </p:nvPr>
        </p:nvSpPr>
        <p:spPr>
          <a:xfrm>
            <a:off x="1790888" y="3730355"/>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N21DCAT045</a:t>
            </a:r>
            <a:endParaRPr/>
          </a:p>
        </p:txBody>
      </p:sp>
      <p:sp>
        <p:nvSpPr>
          <p:cNvPr id="1087" name="Google Shape;1087;p67"/>
          <p:cNvSpPr txBox="1">
            <a:spLocks noGrp="1"/>
          </p:cNvSpPr>
          <p:nvPr>
            <p:ph type="subTitle" idx="8"/>
          </p:nvPr>
        </p:nvSpPr>
        <p:spPr>
          <a:xfrm>
            <a:off x="935813" y="2104070"/>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N21DCAT058</a:t>
            </a:r>
            <a:endParaRPr/>
          </a:p>
        </p:txBody>
      </p:sp>
      <p:sp>
        <p:nvSpPr>
          <p:cNvPr id="1088" name="Google Shape;1088;p67"/>
          <p:cNvSpPr txBox="1">
            <a:spLocks noGrp="1"/>
          </p:cNvSpPr>
          <p:nvPr>
            <p:ph type="subTitle" idx="13"/>
          </p:nvPr>
        </p:nvSpPr>
        <p:spPr>
          <a:xfrm>
            <a:off x="5149734" y="3730355"/>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N21DCAT060</a:t>
            </a:r>
            <a:endParaRPr/>
          </a:p>
        </p:txBody>
      </p:sp>
      <p:sp>
        <p:nvSpPr>
          <p:cNvPr id="1090" name="Google Shape;1090;p67">
            <a:hlinkClick r:id="" action="ppaction://noaction"/>
          </p:cNvPr>
          <p:cNvSpPr txBox="1">
            <a:spLocks noGrp="1"/>
          </p:cNvSpPr>
          <p:nvPr>
            <p:ph type="title" idx="16"/>
          </p:nvPr>
        </p:nvSpPr>
        <p:spPr>
          <a:xfrm>
            <a:off x="6838375"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91" name="Google Shape;1091;p67">
            <a:hlinkClick r:id="" action="ppaction://noaction"/>
          </p:cNvPr>
          <p:cNvSpPr txBox="1">
            <a:spLocks noGrp="1"/>
          </p:cNvSpPr>
          <p:nvPr>
            <p:ph type="title" idx="20"/>
          </p:nvPr>
        </p:nvSpPr>
        <p:spPr>
          <a:xfrm>
            <a:off x="4135338"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92" name="Google Shape;1092;p67">
            <a:hlinkClick r:id="" action="ppaction://noaction"/>
          </p:cNvPr>
          <p:cNvSpPr txBox="1">
            <a:spLocks noGrp="1"/>
          </p:cNvSpPr>
          <p:nvPr>
            <p:ph type="title" idx="21"/>
          </p:nvPr>
        </p:nvSpPr>
        <p:spPr>
          <a:xfrm>
            <a:off x="1432313"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01</a:t>
            </a:r>
            <a:endParaRPr/>
          </a:p>
        </p:txBody>
      </p:sp>
      <p:grpSp>
        <p:nvGrpSpPr>
          <p:cNvPr id="1093" name="Google Shape;1093;p67"/>
          <p:cNvGrpSpPr/>
          <p:nvPr/>
        </p:nvGrpSpPr>
        <p:grpSpPr>
          <a:xfrm flipH="1">
            <a:off x="1700040" y="1596024"/>
            <a:ext cx="337856" cy="93999"/>
            <a:chOff x="5963614" y="809024"/>
            <a:chExt cx="339690" cy="94500"/>
          </a:xfrm>
        </p:grpSpPr>
        <p:sp>
          <p:nvSpPr>
            <p:cNvPr id="1094" name="Google Shape;1094;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7"/>
          <p:cNvGrpSpPr/>
          <p:nvPr/>
        </p:nvGrpSpPr>
        <p:grpSpPr>
          <a:xfrm flipH="1">
            <a:off x="2555115" y="3207454"/>
            <a:ext cx="337856" cy="93999"/>
            <a:chOff x="5963614" y="809024"/>
            <a:chExt cx="339690" cy="94500"/>
          </a:xfrm>
        </p:grpSpPr>
        <p:sp>
          <p:nvSpPr>
            <p:cNvPr id="1097" name="Google Shape;1097;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7"/>
          <p:cNvGrpSpPr/>
          <p:nvPr/>
        </p:nvGrpSpPr>
        <p:grpSpPr>
          <a:xfrm flipH="1">
            <a:off x="4403065" y="1596024"/>
            <a:ext cx="337856" cy="93999"/>
            <a:chOff x="5963614" y="809024"/>
            <a:chExt cx="339690" cy="94500"/>
          </a:xfrm>
        </p:grpSpPr>
        <p:sp>
          <p:nvSpPr>
            <p:cNvPr id="1100" name="Google Shape;1100;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7"/>
          <p:cNvGrpSpPr/>
          <p:nvPr/>
        </p:nvGrpSpPr>
        <p:grpSpPr>
          <a:xfrm flipH="1">
            <a:off x="7106090" y="1596024"/>
            <a:ext cx="337856" cy="93999"/>
            <a:chOff x="5963614" y="809024"/>
            <a:chExt cx="339690" cy="94500"/>
          </a:xfrm>
        </p:grpSpPr>
        <p:sp>
          <p:nvSpPr>
            <p:cNvPr id="1103" name="Google Shape;1103;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7"/>
          <p:cNvGrpSpPr/>
          <p:nvPr/>
        </p:nvGrpSpPr>
        <p:grpSpPr>
          <a:xfrm flipH="1">
            <a:off x="5913949" y="3207454"/>
            <a:ext cx="337856" cy="93999"/>
            <a:chOff x="5963614" y="809024"/>
            <a:chExt cx="339690" cy="94500"/>
          </a:xfrm>
        </p:grpSpPr>
        <p:sp>
          <p:nvSpPr>
            <p:cNvPr id="1106" name="Google Shape;1106;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6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a:hlinkClick r:id="" action="ppaction://hlinkshowjump?jump=nextslide"/>
          </p:cNvPr>
          <p:cNvSpPr/>
          <p:nvPr/>
        </p:nvSpPr>
        <p:spPr>
          <a:xfrm rot="10800000" flipH="1">
            <a:off x="464762" y="2856971"/>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103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2">
          <a:extLst>
            <a:ext uri="{FF2B5EF4-FFF2-40B4-BE49-F238E27FC236}">
              <a16:creationId xmlns:a16="http://schemas.microsoft.com/office/drawing/2014/main" id="{E3340746-BCBE-D9F1-FDDF-6E5E521B89E3}"/>
            </a:ext>
          </a:extLst>
        </p:cNvPr>
        <p:cNvGrpSpPr/>
        <p:nvPr/>
      </p:nvGrpSpPr>
      <p:grpSpPr>
        <a:xfrm>
          <a:off x="0" y="0"/>
          <a:ext cx="0" cy="0"/>
          <a:chOff x="0" y="0"/>
          <a:chExt cx="0" cy="0"/>
        </a:xfrm>
      </p:grpSpPr>
      <p:sp>
        <p:nvSpPr>
          <p:cNvPr id="1464" name="Google Shape;1464;p75">
            <a:extLst>
              <a:ext uri="{FF2B5EF4-FFF2-40B4-BE49-F238E27FC236}">
                <a16:creationId xmlns:a16="http://schemas.microsoft.com/office/drawing/2014/main" id="{19C275CB-33A0-8BB8-5A1D-0D5A129CB266}"/>
              </a:ext>
            </a:extLst>
          </p:cNvPr>
          <p:cNvSpPr txBox="1">
            <a:spLocks noGrp="1"/>
          </p:cNvSpPr>
          <p:nvPr>
            <p:ph type="subTitle" idx="1"/>
          </p:nvPr>
        </p:nvSpPr>
        <p:spPr>
          <a:xfrm>
            <a:off x="592385" y="1695075"/>
            <a:ext cx="3111534" cy="3416527"/>
          </a:xfrm>
          <a:prstGeom prst="rect">
            <a:avLst/>
          </a:prstGeom>
        </p:spPr>
        <p:txBody>
          <a:bodyPr spcFirstLastPara="1" wrap="square" lIns="91425" tIns="91425" rIns="91425" bIns="91425" anchor="t" anchorCtr="0">
            <a:noAutofit/>
          </a:bodyPr>
          <a:lstStyle/>
          <a:p>
            <a:pPr marL="285750" lvl="0" indent="-285750" algn="just">
              <a:buFontTx/>
              <a:buChar char="-"/>
            </a:pPr>
            <a:r>
              <a:rPr lang="vi-VN" sz="1800"/>
              <a:t>Sử dụng Hibernate</a:t>
            </a:r>
            <a:r>
              <a:rPr lang="en-US" sz="1800"/>
              <a:t> thay vì dung các câu lệnh SQL truyền thống</a:t>
            </a:r>
            <a:r>
              <a:rPr lang="vi-VN" sz="1800"/>
              <a:t> giúp giúp ngăn ngừa việc chèn mã SQL độc hại.</a:t>
            </a:r>
            <a:endParaRPr lang="en-US" sz="1800"/>
          </a:p>
          <a:p>
            <a:pPr marL="285750" lvl="0" indent="-285750" algn="just">
              <a:buFontTx/>
              <a:buChar char="-"/>
            </a:pPr>
            <a:r>
              <a:rPr lang="en-US" sz="1800"/>
              <a:t>Trong hàm này, không có bất kỳ việc ghép nối chuỗi SQL nào diễn ra vì toàn bộ đã được Hibernate xử lý tự động</a:t>
            </a:r>
            <a:endParaRPr sz="1800"/>
          </a:p>
        </p:txBody>
      </p:sp>
      <p:sp>
        <p:nvSpPr>
          <p:cNvPr id="1465" name="Google Shape;1465;p75">
            <a:extLst>
              <a:ext uri="{FF2B5EF4-FFF2-40B4-BE49-F238E27FC236}">
                <a16:creationId xmlns:a16="http://schemas.microsoft.com/office/drawing/2014/main" id="{A5173DCA-27A8-846A-F991-EF545E6E8AEE}"/>
              </a:ext>
            </a:extLst>
          </p:cNvPr>
          <p:cNvSpPr/>
          <p:nvPr/>
        </p:nvSpPr>
        <p:spPr>
          <a:xfrm rot="5400000">
            <a:off x="45470" y="97926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a:extLst>
              <a:ext uri="{FF2B5EF4-FFF2-40B4-BE49-F238E27FC236}">
                <a16:creationId xmlns:a16="http://schemas.microsoft.com/office/drawing/2014/main" id="{1D33880B-EC48-0C36-5428-4AE4BF97380B}"/>
              </a:ext>
            </a:extLst>
          </p:cNvPr>
          <p:cNvSpPr/>
          <p:nvPr/>
        </p:nvSpPr>
        <p:spPr>
          <a:xfrm>
            <a:off x="449007" y="79681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a:extLst>
              <a:ext uri="{FF2B5EF4-FFF2-40B4-BE49-F238E27FC236}">
                <a16:creationId xmlns:a16="http://schemas.microsoft.com/office/drawing/2014/main" id="{A547ED84-9092-AE09-F9A1-5CF1229856D4}"/>
              </a:ext>
            </a:extLst>
          </p:cNvPr>
          <p:cNvSpPr/>
          <p:nvPr/>
        </p:nvSpPr>
        <p:spPr>
          <a:xfrm rot="10800000" flipH="1">
            <a:off x="448660" y="126261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a:extLst>
              <a:ext uri="{FF2B5EF4-FFF2-40B4-BE49-F238E27FC236}">
                <a16:creationId xmlns:a16="http://schemas.microsoft.com/office/drawing/2014/main" id="{7C6A5AE1-3829-50F2-871F-62FB6C34A059}"/>
              </a:ext>
            </a:extLst>
          </p:cNvPr>
          <p:cNvSpPr/>
          <p:nvPr/>
        </p:nvSpPr>
        <p:spPr>
          <a:xfrm rot="5400000">
            <a:off x="448646" y="101872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a:extLst>
              <a:ext uri="{FF2B5EF4-FFF2-40B4-BE49-F238E27FC236}">
                <a16:creationId xmlns:a16="http://schemas.microsoft.com/office/drawing/2014/main" id="{7051DE35-A891-793B-6175-173A9F602D5B}"/>
              </a:ext>
            </a:extLst>
          </p:cNvPr>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a:extLst>
              <a:ext uri="{FF2B5EF4-FFF2-40B4-BE49-F238E27FC236}">
                <a16:creationId xmlns:a16="http://schemas.microsoft.com/office/drawing/2014/main" id="{FDB24FAE-6585-829D-6340-2B190E5229D5}"/>
              </a:ext>
            </a:extLst>
          </p:cNvPr>
          <p:cNvGrpSpPr/>
          <p:nvPr/>
        </p:nvGrpSpPr>
        <p:grpSpPr>
          <a:xfrm>
            <a:off x="7512100" y="2083759"/>
            <a:ext cx="1178417" cy="1570940"/>
            <a:chOff x="7452861" y="1397649"/>
            <a:chExt cx="1178417" cy="1570940"/>
          </a:xfrm>
        </p:grpSpPr>
        <p:sp>
          <p:nvSpPr>
            <p:cNvPr id="1471" name="Google Shape;1471;p75">
              <a:extLst>
                <a:ext uri="{FF2B5EF4-FFF2-40B4-BE49-F238E27FC236}">
                  <a16:creationId xmlns:a16="http://schemas.microsoft.com/office/drawing/2014/main" id="{2BEBEDA6-E313-F275-2C48-B28E2CFD179D}"/>
                </a:ext>
              </a:extLst>
            </p:cNvPr>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a:extLst>
                <a:ext uri="{FF2B5EF4-FFF2-40B4-BE49-F238E27FC236}">
                  <a16:creationId xmlns:a16="http://schemas.microsoft.com/office/drawing/2014/main" id="{AE8F2B95-457C-B72D-2AF6-2B9B07154170}"/>
                </a:ext>
              </a:extLst>
            </p:cNvPr>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5">
            <a:extLst>
              <a:ext uri="{FF2B5EF4-FFF2-40B4-BE49-F238E27FC236}">
                <a16:creationId xmlns:a16="http://schemas.microsoft.com/office/drawing/2014/main" id="{8B11CF16-2049-9AA7-22FB-96D4C072B8F6}"/>
              </a:ext>
            </a:extLst>
          </p:cNvPr>
          <p:cNvSpPr/>
          <p:nvPr/>
        </p:nvSpPr>
        <p:spPr>
          <a:xfrm>
            <a:off x="4788902" y="14780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5">
            <a:extLst>
              <a:ext uri="{FF2B5EF4-FFF2-40B4-BE49-F238E27FC236}">
                <a16:creationId xmlns:a16="http://schemas.microsoft.com/office/drawing/2014/main" id="{1CDE2E75-9450-024C-B905-96330D6E678E}"/>
              </a:ext>
            </a:extLst>
          </p:cNvPr>
          <p:cNvGrpSpPr/>
          <p:nvPr/>
        </p:nvGrpSpPr>
        <p:grpSpPr>
          <a:xfrm>
            <a:off x="4841837" y="1536593"/>
            <a:ext cx="2412138" cy="191913"/>
            <a:chOff x="1213361" y="575225"/>
            <a:chExt cx="5184050" cy="412450"/>
          </a:xfrm>
        </p:grpSpPr>
        <p:sp>
          <p:nvSpPr>
            <p:cNvPr id="1475" name="Google Shape;1475;p75">
              <a:extLst>
                <a:ext uri="{FF2B5EF4-FFF2-40B4-BE49-F238E27FC236}">
                  <a16:creationId xmlns:a16="http://schemas.microsoft.com/office/drawing/2014/main" id="{C2708F33-1D07-3B01-EC46-D06F08E31EDF}"/>
                </a:ext>
              </a:extLst>
            </p:cNvPr>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a:extLst>
                <a:ext uri="{FF2B5EF4-FFF2-40B4-BE49-F238E27FC236}">
                  <a16:creationId xmlns:a16="http://schemas.microsoft.com/office/drawing/2014/main" id="{A07CC4F6-340D-0D9B-7779-076B6DDA05D0}"/>
                </a:ext>
              </a:extLst>
            </p:cNvPr>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a:extLst>
                <a:ext uri="{FF2B5EF4-FFF2-40B4-BE49-F238E27FC236}">
                  <a16:creationId xmlns:a16="http://schemas.microsoft.com/office/drawing/2014/main" id="{EAD3C479-2C04-3B17-4825-C7AAB2979423}"/>
                </a:ext>
              </a:extLst>
            </p:cNvPr>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a:extLst>
                <a:ext uri="{FF2B5EF4-FFF2-40B4-BE49-F238E27FC236}">
                  <a16:creationId xmlns:a16="http://schemas.microsoft.com/office/drawing/2014/main" id="{A64D2906-7181-568F-AECF-85640975DCC2}"/>
                </a:ext>
              </a:extLst>
            </p:cNvPr>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a:extLst>
                <a:ext uri="{FF2B5EF4-FFF2-40B4-BE49-F238E27FC236}">
                  <a16:creationId xmlns:a16="http://schemas.microsoft.com/office/drawing/2014/main" id="{08B3B095-5C94-C786-A37E-4E14667ACF4C}"/>
                </a:ext>
              </a:extLst>
            </p:cNvPr>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a:extLst>
              <a:ext uri="{FF2B5EF4-FFF2-40B4-BE49-F238E27FC236}">
                <a16:creationId xmlns:a16="http://schemas.microsoft.com/office/drawing/2014/main" id="{C7415C49-6817-DF4E-45F7-9EC2A7A05C93}"/>
              </a:ext>
            </a:extLst>
          </p:cNvPr>
          <p:cNvSpPr/>
          <p:nvPr/>
        </p:nvSpPr>
        <p:spPr>
          <a:xfrm>
            <a:off x="4860464" y="16668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1" name="Google Shape;1481;p75">
            <a:extLst>
              <a:ext uri="{FF2B5EF4-FFF2-40B4-BE49-F238E27FC236}">
                <a16:creationId xmlns:a16="http://schemas.microsoft.com/office/drawing/2014/main" id="{7688304B-5791-8846-6BE0-3A19078E74B4}"/>
              </a:ext>
            </a:extLst>
          </p:cNvPr>
          <p:cNvPicPr preferRelativeResize="0"/>
          <p:nvPr/>
        </p:nvPicPr>
        <p:blipFill rotWithShape="1">
          <a:blip r:embed="rId4">
            <a:alphaModFix/>
          </a:blip>
          <a:srcRect t="8417" b="8408"/>
          <a:stretch/>
        </p:blipFill>
        <p:spPr>
          <a:xfrm>
            <a:off x="4848010" y="1795300"/>
            <a:ext cx="3350700" cy="1858800"/>
          </a:xfrm>
          <a:prstGeom prst="roundRect">
            <a:avLst>
              <a:gd name="adj" fmla="val 3418"/>
            </a:avLst>
          </a:prstGeom>
          <a:noFill/>
          <a:ln>
            <a:noFill/>
          </a:ln>
          <a:effectLst>
            <a:outerShdw blurRad="57150" dist="19050" dir="5400000" algn="bl" rotWithShape="0">
              <a:schemeClr val="dk1">
                <a:alpha val="20000"/>
              </a:schemeClr>
            </a:outerShdw>
          </a:effectLst>
        </p:spPr>
      </p:pic>
      <p:grpSp>
        <p:nvGrpSpPr>
          <p:cNvPr id="1482" name="Google Shape;1482;p75">
            <a:extLst>
              <a:ext uri="{FF2B5EF4-FFF2-40B4-BE49-F238E27FC236}">
                <a16:creationId xmlns:a16="http://schemas.microsoft.com/office/drawing/2014/main" id="{1F51E8C4-BE86-4B81-589B-1B7F5237B34A}"/>
              </a:ext>
            </a:extLst>
          </p:cNvPr>
          <p:cNvGrpSpPr/>
          <p:nvPr/>
        </p:nvGrpSpPr>
        <p:grpSpPr>
          <a:xfrm rot="-2700000" flipH="1">
            <a:off x="4426529" y="1226808"/>
            <a:ext cx="564891" cy="178747"/>
            <a:chOff x="6872640" y="3355362"/>
            <a:chExt cx="564897" cy="178749"/>
          </a:xfrm>
        </p:grpSpPr>
        <p:sp>
          <p:nvSpPr>
            <p:cNvPr id="1483" name="Google Shape;1483;p75">
              <a:extLst>
                <a:ext uri="{FF2B5EF4-FFF2-40B4-BE49-F238E27FC236}">
                  <a16:creationId xmlns:a16="http://schemas.microsoft.com/office/drawing/2014/main" id="{EBD39D29-8912-0B08-1AC6-35F5D00BCF73}"/>
                </a:ext>
              </a:extLst>
            </p:cNvPr>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a:extLst>
                <a:ext uri="{FF2B5EF4-FFF2-40B4-BE49-F238E27FC236}">
                  <a16:creationId xmlns:a16="http://schemas.microsoft.com/office/drawing/2014/main" id="{24DA7F41-270E-F8BC-65FC-B187266FF7F8}"/>
                </a:ext>
              </a:extLst>
            </p:cNvPr>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a:extLst>
              <a:ext uri="{FF2B5EF4-FFF2-40B4-BE49-F238E27FC236}">
                <a16:creationId xmlns:a16="http://schemas.microsoft.com/office/drawing/2014/main" id="{DC5BDBD5-6405-93D5-BBD8-6833A8EBED68}"/>
              </a:ext>
            </a:extLst>
          </p:cNvPr>
          <p:cNvGrpSpPr/>
          <p:nvPr/>
        </p:nvGrpSpPr>
        <p:grpSpPr>
          <a:xfrm>
            <a:off x="7414844" y="1408737"/>
            <a:ext cx="708584" cy="386560"/>
            <a:chOff x="6930163" y="1358338"/>
            <a:chExt cx="891300" cy="486300"/>
          </a:xfrm>
        </p:grpSpPr>
        <p:sp>
          <p:nvSpPr>
            <p:cNvPr id="1486" name="Google Shape;1486;p75">
              <a:extLst>
                <a:ext uri="{FF2B5EF4-FFF2-40B4-BE49-F238E27FC236}">
                  <a16:creationId xmlns:a16="http://schemas.microsoft.com/office/drawing/2014/main" id="{94079756-67A9-7BF9-BF69-B252277402BE}"/>
                </a:ext>
              </a:extLst>
            </p:cNvPr>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a:extLst>
                <a:ext uri="{FF2B5EF4-FFF2-40B4-BE49-F238E27FC236}">
                  <a16:creationId xmlns:a16="http://schemas.microsoft.com/office/drawing/2014/main" id="{197FC7BD-A133-9633-5A18-82EFF120AA66}"/>
                </a:ext>
              </a:extLst>
            </p:cNvPr>
            <p:cNvGrpSpPr/>
            <p:nvPr/>
          </p:nvGrpSpPr>
          <p:grpSpPr>
            <a:xfrm>
              <a:off x="7109579" y="1554476"/>
              <a:ext cx="532464" cy="94014"/>
              <a:chOff x="4703325" y="2297975"/>
              <a:chExt cx="242525" cy="42825"/>
            </a:xfrm>
          </p:grpSpPr>
          <p:sp>
            <p:nvSpPr>
              <p:cNvPr id="1488" name="Google Shape;1488;p75">
                <a:extLst>
                  <a:ext uri="{FF2B5EF4-FFF2-40B4-BE49-F238E27FC236}">
                    <a16:creationId xmlns:a16="http://schemas.microsoft.com/office/drawing/2014/main" id="{CC0D2CD1-9801-4A4D-E7D2-C9C104CC962D}"/>
                  </a:ext>
                </a:extLst>
              </p:cNvPr>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a:extLst>
                  <a:ext uri="{FF2B5EF4-FFF2-40B4-BE49-F238E27FC236}">
                    <a16:creationId xmlns:a16="http://schemas.microsoft.com/office/drawing/2014/main" id="{540AA2AE-F79D-D817-078A-2D253C7C9C4D}"/>
                  </a:ext>
                </a:extLst>
              </p:cNvPr>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a:extLst>
                  <a:ext uri="{FF2B5EF4-FFF2-40B4-BE49-F238E27FC236}">
                    <a16:creationId xmlns:a16="http://schemas.microsoft.com/office/drawing/2014/main" id="{F0540516-103F-9D8D-832E-3E7D242AF848}"/>
                  </a:ext>
                </a:extLst>
              </p:cNvPr>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16773486-53CE-5342-FB5B-97C0C0EAA536}"/>
              </a:ext>
            </a:extLst>
          </p:cNvPr>
          <p:cNvPicPr>
            <a:picLocks noChangeAspect="1"/>
          </p:cNvPicPr>
          <p:nvPr/>
        </p:nvPicPr>
        <p:blipFill>
          <a:blip r:embed="rId5"/>
          <a:stretch>
            <a:fillRect/>
          </a:stretch>
        </p:blipFill>
        <p:spPr>
          <a:xfrm>
            <a:off x="3879146" y="1408737"/>
            <a:ext cx="4985656" cy="2539382"/>
          </a:xfrm>
          <a:prstGeom prst="rect">
            <a:avLst/>
          </a:prstGeom>
        </p:spPr>
      </p:pic>
      <p:sp>
        <p:nvSpPr>
          <p:cNvPr id="32" name="Google Shape;1325;p72"/>
          <p:cNvSpPr txBox="1">
            <a:spLocks/>
          </p:cNvSpPr>
          <p:nvPr/>
        </p:nvSpPr>
        <p:spPr>
          <a:xfrm>
            <a:off x="411309" y="656035"/>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1. Bảo mật CSDL</a:t>
            </a:r>
            <a:endParaRPr lang="en-US" sz="3200" b="1">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938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4"/>
                                        </p:tgtEl>
                                        <p:attrNameLst>
                                          <p:attrName>style.visibility</p:attrName>
                                        </p:attrNameLst>
                                      </p:cBhvr>
                                      <p:to>
                                        <p:strVal val="visible"/>
                                      </p:to>
                                    </p:set>
                                    <p:animEffect transition="in" filter="fade">
                                      <p:cBhvr>
                                        <p:cTn id="7" dur="1000"/>
                                        <p:tgtEl>
                                          <p:spTgt spid="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Cấp đặc quyền quá mức cho người dùng</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95338" y="48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232130" y="1438426"/>
            <a:ext cx="4572000" cy="655949"/>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phân cấp người dùng bằng script SQL:</a:t>
            </a:r>
          </a:p>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Tạo người dùng ADMIN , có toàn quyền trong CSDL:</a:t>
            </a:r>
          </a:p>
        </p:txBody>
      </p:sp>
      <p:pic>
        <p:nvPicPr>
          <p:cNvPr id="32" name="Picture 31"/>
          <p:cNvPicPr/>
          <p:nvPr/>
        </p:nvPicPr>
        <p:blipFill>
          <a:blip r:embed="rId4"/>
          <a:stretch>
            <a:fillRect/>
          </a:stretch>
        </p:blipFill>
        <p:spPr>
          <a:xfrm>
            <a:off x="904942" y="2089950"/>
            <a:ext cx="6733031" cy="2674116"/>
          </a:xfrm>
          <a:prstGeom prst="rect">
            <a:avLst/>
          </a:prstGeom>
        </p:spPr>
      </p:pic>
    </p:spTree>
    <p:extLst>
      <p:ext uri="{BB962C8B-B14F-4D97-AF65-F5344CB8AC3E}">
        <p14:creationId xmlns:p14="http://schemas.microsoft.com/office/powerpoint/2010/main" val="2960350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Cấp đặc quyền quá mức cho người dùng</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95338" y="48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4" name="Rectangle 3"/>
          <p:cNvSpPr/>
          <p:nvPr/>
        </p:nvSpPr>
        <p:spPr>
          <a:xfrm>
            <a:off x="385330" y="1395997"/>
            <a:ext cx="4572000" cy="783869"/>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Tạo người dùng CUSTOMER có một số quyền cơ bản trong mua hàng , quản lý giỏ hàng , đơn hàng, không được thao tác nghiệp vụ nào trong phần quản lý của ADMIN:</a:t>
            </a:r>
          </a:p>
        </p:txBody>
      </p:sp>
      <p:pic>
        <p:nvPicPr>
          <p:cNvPr id="26" name="Picture 25"/>
          <p:cNvPicPr/>
          <p:nvPr/>
        </p:nvPicPr>
        <p:blipFill>
          <a:blip r:embed="rId4"/>
          <a:stretch>
            <a:fillRect/>
          </a:stretch>
        </p:blipFill>
        <p:spPr>
          <a:xfrm>
            <a:off x="1060525" y="2182788"/>
            <a:ext cx="6826477" cy="2651125"/>
          </a:xfrm>
          <a:prstGeom prst="rect">
            <a:avLst/>
          </a:prstGeom>
        </p:spPr>
      </p:pic>
    </p:spTree>
    <p:extLst>
      <p:ext uri="{BB962C8B-B14F-4D97-AF65-F5344CB8AC3E}">
        <p14:creationId xmlns:p14="http://schemas.microsoft.com/office/powerpoint/2010/main" val="4131813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Cấp đặc quyền quá mức cho người dùng</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95338" y="48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358274" y="1516270"/>
            <a:ext cx="4572000" cy="553357"/>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Tạo Employee với một số quyền tương tự ADMIN nhưng hạn chế hơn:</a:t>
            </a:r>
          </a:p>
        </p:txBody>
      </p:sp>
      <p:pic>
        <p:nvPicPr>
          <p:cNvPr id="27" name="Picture 26"/>
          <p:cNvPicPr/>
          <p:nvPr/>
        </p:nvPicPr>
        <p:blipFill>
          <a:blip r:embed="rId4"/>
          <a:stretch>
            <a:fillRect/>
          </a:stretch>
        </p:blipFill>
        <p:spPr>
          <a:xfrm>
            <a:off x="1474259" y="1779780"/>
            <a:ext cx="5943600" cy="3052445"/>
          </a:xfrm>
          <a:prstGeom prst="rect">
            <a:avLst/>
          </a:prstGeom>
        </p:spPr>
      </p:pic>
    </p:spTree>
    <p:extLst>
      <p:ext uri="{BB962C8B-B14F-4D97-AF65-F5344CB8AC3E}">
        <p14:creationId xmlns:p14="http://schemas.microsoft.com/office/powerpoint/2010/main" val="601965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Cấp đặc quyền quá mức cho người dùng</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95338" y="48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4" name="Rectangle 3"/>
          <p:cNvSpPr/>
          <p:nvPr/>
        </p:nvSpPr>
        <p:spPr>
          <a:xfrm>
            <a:off x="340458" y="1443822"/>
            <a:ext cx="4572000" cy="553357"/>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định tuyến từng người dùng theo Role đăng nhập (mặc định lúc chưa đăng nhập sẽ là DEFAULT):</a:t>
            </a:r>
          </a:p>
        </p:txBody>
      </p:sp>
      <p:pic>
        <p:nvPicPr>
          <p:cNvPr id="26" name="Picture 25"/>
          <p:cNvPicPr/>
          <p:nvPr/>
        </p:nvPicPr>
        <p:blipFill>
          <a:blip r:embed="rId4"/>
          <a:stretch>
            <a:fillRect/>
          </a:stretch>
        </p:blipFill>
        <p:spPr>
          <a:xfrm>
            <a:off x="3450241" y="1730838"/>
            <a:ext cx="4803007" cy="2766222"/>
          </a:xfrm>
          <a:prstGeom prst="rect">
            <a:avLst/>
          </a:prstGeom>
        </p:spPr>
      </p:pic>
    </p:spTree>
    <p:extLst>
      <p:ext uri="{BB962C8B-B14F-4D97-AF65-F5344CB8AC3E}">
        <p14:creationId xmlns:p14="http://schemas.microsoft.com/office/powerpoint/2010/main" val="886881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Cấp đặc quyền quá mức cho người dùng</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95338" y="48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307868" y="1497910"/>
            <a:ext cx="4572000" cy="553357"/>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Cấu hình file tài nguyên DATABASE cho từng nhóm người dùng:</a:t>
            </a:r>
          </a:p>
        </p:txBody>
      </p:sp>
      <p:pic>
        <p:nvPicPr>
          <p:cNvPr id="27" name="Picture 26"/>
          <p:cNvPicPr/>
          <p:nvPr/>
        </p:nvPicPr>
        <p:blipFill>
          <a:blip r:embed="rId4"/>
          <a:stretch>
            <a:fillRect/>
          </a:stretch>
        </p:blipFill>
        <p:spPr>
          <a:xfrm>
            <a:off x="1021794" y="1850632"/>
            <a:ext cx="6250111" cy="2955925"/>
          </a:xfrm>
          <a:prstGeom prst="rect">
            <a:avLst/>
          </a:prstGeom>
        </p:spPr>
      </p:pic>
    </p:spTree>
    <p:extLst>
      <p:ext uri="{BB962C8B-B14F-4D97-AF65-F5344CB8AC3E}">
        <p14:creationId xmlns:p14="http://schemas.microsoft.com/office/powerpoint/2010/main" val="1133379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Cấp đặc quyền quá mức cho người dùng</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95338" y="48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4" name="Rectangle 3"/>
          <p:cNvSpPr/>
          <p:nvPr/>
        </p:nvSpPr>
        <p:spPr>
          <a:xfrm>
            <a:off x="308887" y="1458343"/>
            <a:ext cx="4572000" cy="553357"/>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Cấu hình dataSource trong hibernate để định tuyến cho từng nhóm người dùng đăng nhập theo Role:</a:t>
            </a:r>
          </a:p>
        </p:txBody>
      </p:sp>
      <p:pic>
        <p:nvPicPr>
          <p:cNvPr id="5" name="Picture 4"/>
          <p:cNvPicPr>
            <a:picLocks noChangeAspect="1"/>
          </p:cNvPicPr>
          <p:nvPr/>
        </p:nvPicPr>
        <p:blipFill>
          <a:blip r:embed="rId4"/>
          <a:stretch>
            <a:fillRect/>
          </a:stretch>
        </p:blipFill>
        <p:spPr>
          <a:xfrm>
            <a:off x="1296909" y="2031043"/>
            <a:ext cx="6515346" cy="2597726"/>
          </a:xfrm>
          <a:prstGeom prst="rect">
            <a:avLst/>
          </a:prstGeom>
        </p:spPr>
      </p:pic>
    </p:spTree>
    <p:extLst>
      <p:ext uri="{BB962C8B-B14F-4D97-AF65-F5344CB8AC3E}">
        <p14:creationId xmlns:p14="http://schemas.microsoft.com/office/powerpoint/2010/main" val="1176825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Cấp đặc quyền quá mức cho người dùng</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95338" y="48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340458" y="1537154"/>
            <a:ext cx="1914307" cy="322845"/>
          </a:xfrm>
          <a:prstGeom prst="rect">
            <a:avLst/>
          </a:prstGeom>
        </p:spPr>
        <p:txBody>
          <a:bodyPr wrap="non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Khi vào với Role Admin:</a:t>
            </a:r>
          </a:p>
        </p:txBody>
      </p:sp>
      <p:pic>
        <p:nvPicPr>
          <p:cNvPr id="26" name="Picture 25"/>
          <p:cNvPicPr/>
          <p:nvPr/>
        </p:nvPicPr>
        <p:blipFill>
          <a:blip r:embed="rId4"/>
          <a:stretch>
            <a:fillRect/>
          </a:stretch>
        </p:blipFill>
        <p:spPr>
          <a:xfrm>
            <a:off x="856864" y="1850632"/>
            <a:ext cx="6710584" cy="2882900"/>
          </a:xfrm>
          <a:prstGeom prst="rect">
            <a:avLst/>
          </a:prstGeom>
        </p:spPr>
      </p:pic>
    </p:spTree>
    <p:extLst>
      <p:ext uri="{BB962C8B-B14F-4D97-AF65-F5344CB8AC3E}">
        <p14:creationId xmlns:p14="http://schemas.microsoft.com/office/powerpoint/2010/main" val="2043089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Cấp đặc quyền quá mức cho người dùng</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95338" y="48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4" name="Rectangle 3"/>
          <p:cNvSpPr/>
          <p:nvPr/>
        </p:nvSpPr>
        <p:spPr>
          <a:xfrm>
            <a:off x="340458" y="1585360"/>
            <a:ext cx="2148345" cy="322845"/>
          </a:xfrm>
          <a:prstGeom prst="rect">
            <a:avLst/>
          </a:prstGeom>
        </p:spPr>
        <p:txBody>
          <a:bodyPr wrap="non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Khi vào với Role Customer:</a:t>
            </a:r>
          </a:p>
        </p:txBody>
      </p:sp>
      <p:pic>
        <p:nvPicPr>
          <p:cNvPr id="27" name="Picture 26"/>
          <p:cNvPicPr/>
          <p:nvPr/>
        </p:nvPicPr>
        <p:blipFill>
          <a:blip r:embed="rId4"/>
          <a:stretch>
            <a:fillRect/>
          </a:stretch>
        </p:blipFill>
        <p:spPr>
          <a:xfrm>
            <a:off x="969580" y="1966476"/>
            <a:ext cx="6668394" cy="2774950"/>
          </a:xfrm>
          <a:prstGeom prst="rect">
            <a:avLst/>
          </a:prstGeom>
        </p:spPr>
      </p:pic>
    </p:spTree>
    <p:extLst>
      <p:ext uri="{BB962C8B-B14F-4D97-AF65-F5344CB8AC3E}">
        <p14:creationId xmlns:p14="http://schemas.microsoft.com/office/powerpoint/2010/main" val="3020780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Cấp đặc quyền quá mức cho người dùng</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95338" y="48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310794" y="1595123"/>
            <a:ext cx="1774845" cy="307777"/>
          </a:xfrm>
          <a:prstGeom prst="rect">
            <a:avLst/>
          </a:prstGeom>
        </p:spPr>
        <p:txBody>
          <a:bodyPr wrap="none">
            <a:spAutoFit/>
          </a:bodyPr>
          <a:lstStyle/>
          <a:p>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Khi vào với Role Staff:</a:t>
            </a:r>
            <a:endParaRPr lang="en-US">
              <a:solidFill>
                <a:schemeClr val="bg1"/>
              </a:solidFill>
            </a:endParaRPr>
          </a:p>
        </p:txBody>
      </p:sp>
      <p:pic>
        <p:nvPicPr>
          <p:cNvPr id="26" name="Picture 25"/>
          <p:cNvPicPr/>
          <p:nvPr/>
        </p:nvPicPr>
        <p:blipFill>
          <a:blip r:embed="rId4"/>
          <a:stretch>
            <a:fillRect/>
          </a:stretch>
        </p:blipFill>
        <p:spPr>
          <a:xfrm>
            <a:off x="780393" y="1918275"/>
            <a:ext cx="7194186" cy="2778760"/>
          </a:xfrm>
          <a:prstGeom prst="rect">
            <a:avLst/>
          </a:prstGeom>
        </p:spPr>
      </p:pic>
    </p:spTree>
    <p:extLst>
      <p:ext uri="{BB962C8B-B14F-4D97-AF65-F5344CB8AC3E}">
        <p14:creationId xmlns:p14="http://schemas.microsoft.com/office/powerpoint/2010/main" val="40765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7" name="Google Shape;1077;p67">
            <a:hlinkClick r:id="" action="ppaction://noaction"/>
          </p:cNvPr>
          <p:cNvSpPr txBox="1">
            <a:spLocks noGrp="1"/>
          </p:cNvSpPr>
          <p:nvPr>
            <p:ph type="title" idx="2"/>
          </p:nvPr>
        </p:nvSpPr>
        <p:spPr>
          <a:xfrm>
            <a:off x="3423035" y="2360358"/>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Demo</a:t>
            </a:r>
            <a:endParaRPr/>
          </a:p>
        </p:txBody>
      </p:sp>
      <p:sp>
        <p:nvSpPr>
          <p:cNvPr id="1078" name="Google Shape;1078;p67">
            <a:hlinkClick r:id="" action="ppaction://noaction"/>
          </p:cNvPr>
          <p:cNvSpPr txBox="1">
            <a:spLocks noGrp="1"/>
          </p:cNvSpPr>
          <p:nvPr>
            <p:ph type="title" idx="3"/>
          </p:nvPr>
        </p:nvSpPr>
        <p:spPr>
          <a:xfrm>
            <a:off x="6126070" y="2389901"/>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Kết luận</a:t>
            </a:r>
            <a:endParaRPr/>
          </a:p>
        </p:txBody>
      </p:sp>
      <p:sp>
        <p:nvSpPr>
          <p:cNvPr id="1080" name="Google Shape;1080;p67">
            <a:hlinkClick r:id="" action="ppaction://noaction"/>
          </p:cNvPr>
          <p:cNvSpPr txBox="1">
            <a:spLocks noGrp="1"/>
          </p:cNvSpPr>
          <p:nvPr>
            <p:ph type="title" idx="7"/>
          </p:nvPr>
        </p:nvSpPr>
        <p:spPr>
          <a:xfrm>
            <a:off x="720000" y="2389901"/>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Giới thiệu </a:t>
            </a:r>
            <a:endParaRPr/>
          </a:p>
        </p:txBody>
      </p:sp>
      <p:sp>
        <p:nvSpPr>
          <p:cNvPr id="1083" name="Google Shape;108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Nội dung chính</a:t>
            </a:r>
            <a:endParaRPr/>
          </a:p>
        </p:txBody>
      </p:sp>
      <p:sp>
        <p:nvSpPr>
          <p:cNvPr id="1084" name="Google Shape;1084;p67"/>
          <p:cNvSpPr txBox="1">
            <a:spLocks noGrp="1"/>
          </p:cNvSpPr>
          <p:nvPr>
            <p:ph type="subTitle" idx="1"/>
          </p:nvPr>
        </p:nvSpPr>
        <p:spPr>
          <a:xfrm>
            <a:off x="3717568" y="2975457"/>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Báo cáo các biện pháp phòng chống tấn công , lổ hổng trên website và CSDL</a:t>
            </a:r>
            <a:endParaRPr/>
          </a:p>
        </p:txBody>
      </p:sp>
      <p:sp>
        <p:nvSpPr>
          <p:cNvPr id="1085" name="Google Shape;1085;p67"/>
          <p:cNvSpPr txBox="1">
            <a:spLocks noGrp="1"/>
          </p:cNvSpPr>
          <p:nvPr>
            <p:ph type="subTitle" idx="4"/>
          </p:nvPr>
        </p:nvSpPr>
        <p:spPr>
          <a:xfrm>
            <a:off x="6345670" y="2671629"/>
            <a:ext cx="2151944"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Đánh giá kết quả đạt được</a:t>
            </a:r>
            <a:endParaRPr/>
          </a:p>
        </p:txBody>
      </p:sp>
      <p:sp>
        <p:nvSpPr>
          <p:cNvPr id="1087" name="Google Shape;1087;p67"/>
          <p:cNvSpPr txBox="1">
            <a:spLocks noGrp="1"/>
          </p:cNvSpPr>
          <p:nvPr>
            <p:ph type="subTitle" idx="8"/>
          </p:nvPr>
        </p:nvSpPr>
        <p:spPr>
          <a:xfrm>
            <a:off x="939600" y="2671629"/>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Tổng quan về đồ án</a:t>
            </a:r>
            <a:endParaRPr/>
          </a:p>
        </p:txBody>
      </p:sp>
      <p:sp>
        <p:nvSpPr>
          <p:cNvPr id="1090" name="Google Shape;1090;p67">
            <a:hlinkClick r:id="" action="ppaction://noaction"/>
          </p:cNvPr>
          <p:cNvSpPr txBox="1">
            <a:spLocks noGrp="1"/>
          </p:cNvSpPr>
          <p:nvPr>
            <p:ph type="title" idx="16"/>
          </p:nvPr>
        </p:nvSpPr>
        <p:spPr>
          <a:xfrm>
            <a:off x="6842162" y="178014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91" name="Google Shape;1091;p67">
            <a:hlinkClick r:id="" action="ppaction://noaction"/>
          </p:cNvPr>
          <p:cNvSpPr txBox="1">
            <a:spLocks noGrp="1"/>
          </p:cNvSpPr>
          <p:nvPr>
            <p:ph type="title" idx="20"/>
          </p:nvPr>
        </p:nvSpPr>
        <p:spPr>
          <a:xfrm>
            <a:off x="4139131" y="1745259"/>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92" name="Google Shape;1092;p67">
            <a:hlinkClick r:id="" action="ppaction://noaction"/>
          </p:cNvPr>
          <p:cNvSpPr txBox="1">
            <a:spLocks noGrp="1"/>
          </p:cNvSpPr>
          <p:nvPr>
            <p:ph type="title" idx="21"/>
          </p:nvPr>
        </p:nvSpPr>
        <p:spPr>
          <a:xfrm>
            <a:off x="1436100" y="178014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093" name="Google Shape;1093;p67"/>
          <p:cNvGrpSpPr/>
          <p:nvPr/>
        </p:nvGrpSpPr>
        <p:grpSpPr>
          <a:xfrm flipH="1">
            <a:off x="1703827" y="2163583"/>
            <a:ext cx="337856" cy="93999"/>
            <a:chOff x="5963614" y="809024"/>
            <a:chExt cx="339690" cy="94500"/>
          </a:xfrm>
        </p:grpSpPr>
        <p:sp>
          <p:nvSpPr>
            <p:cNvPr id="1094" name="Google Shape;1094;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7"/>
          <p:cNvGrpSpPr/>
          <p:nvPr/>
        </p:nvGrpSpPr>
        <p:grpSpPr>
          <a:xfrm flipH="1">
            <a:off x="4406852" y="2163583"/>
            <a:ext cx="337856" cy="93999"/>
            <a:chOff x="5963614" y="809024"/>
            <a:chExt cx="339690" cy="94500"/>
          </a:xfrm>
        </p:grpSpPr>
        <p:sp>
          <p:nvSpPr>
            <p:cNvPr id="1100" name="Google Shape;1100;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7"/>
          <p:cNvGrpSpPr/>
          <p:nvPr/>
        </p:nvGrpSpPr>
        <p:grpSpPr>
          <a:xfrm flipH="1">
            <a:off x="7109877" y="2163583"/>
            <a:ext cx="337856" cy="93999"/>
            <a:chOff x="5963614" y="809024"/>
            <a:chExt cx="339690" cy="94500"/>
          </a:xfrm>
        </p:grpSpPr>
        <p:sp>
          <p:nvSpPr>
            <p:cNvPr id="1103" name="Google Shape;1103;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67"/>
          <p:cNvSpPr/>
          <p:nvPr/>
        </p:nvSpPr>
        <p:spPr>
          <a:xfrm rot="5400000">
            <a:off x="65912" y="3021259"/>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a:hlinkClick r:id="" action="ppaction://hlinkshowjump?jump=previousslide"/>
          </p:cNvPr>
          <p:cNvSpPr/>
          <p:nvPr/>
        </p:nvSpPr>
        <p:spPr>
          <a:xfrm>
            <a:off x="469449" y="2838809"/>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a:hlinkClick r:id="" action="ppaction://hlinkshowjump?jump=nextslide"/>
          </p:cNvPr>
          <p:cNvSpPr/>
          <p:nvPr/>
        </p:nvSpPr>
        <p:spPr>
          <a:xfrm rot="10800000" flipH="1">
            <a:off x="469102" y="3304609"/>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a:hlinkClick r:id="rId3" action="ppaction://hlinksldjump"/>
          </p:cNvPr>
          <p:cNvSpPr/>
          <p:nvPr/>
        </p:nvSpPr>
        <p:spPr>
          <a:xfrm rot="5400000">
            <a:off x="469088" y="3060727"/>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Dữ liệu không được mã hóa</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5"/>
          <p:cNvGrpSpPr/>
          <p:nvPr/>
        </p:nvGrpSpPr>
        <p:grpSpPr>
          <a:xfrm>
            <a:off x="4934382" y="390300"/>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78177" y="35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308887" y="1530229"/>
            <a:ext cx="4572000" cy="553357"/>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Viết hàm mã hóa mã khẩu từ dạng plaintext khi nhập  -&gt; dạng hash để lưu vào cơ sở dữ liệu:</a:t>
            </a:r>
          </a:p>
        </p:txBody>
      </p:sp>
      <p:pic>
        <p:nvPicPr>
          <p:cNvPr id="32" name="Picture 31"/>
          <p:cNvPicPr/>
          <p:nvPr/>
        </p:nvPicPr>
        <p:blipFill>
          <a:blip r:embed="rId4"/>
          <a:stretch>
            <a:fillRect/>
          </a:stretch>
        </p:blipFill>
        <p:spPr>
          <a:xfrm>
            <a:off x="1600200" y="2005376"/>
            <a:ext cx="6526924" cy="2771576"/>
          </a:xfrm>
          <a:prstGeom prst="rect">
            <a:avLst/>
          </a:prstGeom>
        </p:spPr>
      </p:pic>
    </p:spTree>
    <p:extLst>
      <p:ext uri="{BB962C8B-B14F-4D97-AF65-F5344CB8AC3E}">
        <p14:creationId xmlns:p14="http://schemas.microsoft.com/office/powerpoint/2010/main" val="2410606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Dữ liệu không được mã hóa</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5"/>
          <p:cNvGrpSpPr/>
          <p:nvPr/>
        </p:nvGrpSpPr>
        <p:grpSpPr>
          <a:xfrm>
            <a:off x="4934382" y="390300"/>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78177" y="35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4" name="Rectangle 3"/>
          <p:cNvSpPr/>
          <p:nvPr/>
        </p:nvSpPr>
        <p:spPr>
          <a:xfrm>
            <a:off x="269916" y="1606362"/>
            <a:ext cx="4176143" cy="307777"/>
          </a:xfrm>
          <a:prstGeom prst="rect">
            <a:avLst/>
          </a:prstGeom>
        </p:spPr>
        <p:txBody>
          <a:bodyPr wrap="none">
            <a:spAutoFit/>
          </a:bodyPr>
          <a:lstStyle/>
          <a:p>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Gọi hàm để lưu password dạng hash vào cơ sở dữ liệu:</a:t>
            </a:r>
            <a:endParaRPr lang="en-US">
              <a:solidFill>
                <a:schemeClr val="bg1"/>
              </a:solidFill>
            </a:endParaRPr>
          </a:p>
        </p:txBody>
      </p:sp>
      <p:pic>
        <p:nvPicPr>
          <p:cNvPr id="33" name="Picture 32"/>
          <p:cNvPicPr/>
          <p:nvPr/>
        </p:nvPicPr>
        <p:blipFill>
          <a:blip r:embed="rId4"/>
          <a:stretch>
            <a:fillRect/>
          </a:stretch>
        </p:blipFill>
        <p:spPr>
          <a:xfrm>
            <a:off x="1284889" y="1850632"/>
            <a:ext cx="7069361" cy="2806537"/>
          </a:xfrm>
          <a:prstGeom prst="rect">
            <a:avLst/>
          </a:prstGeom>
        </p:spPr>
      </p:pic>
    </p:spTree>
    <p:extLst>
      <p:ext uri="{BB962C8B-B14F-4D97-AF65-F5344CB8AC3E}">
        <p14:creationId xmlns:p14="http://schemas.microsoft.com/office/powerpoint/2010/main" val="1902511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Dữ liệu không được mã hóa</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5"/>
          <p:cNvGrpSpPr/>
          <p:nvPr/>
        </p:nvGrpSpPr>
        <p:grpSpPr>
          <a:xfrm>
            <a:off x="4934382" y="390300"/>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78177" y="355502"/>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310794" y="1551830"/>
            <a:ext cx="4572000" cy="553357"/>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Ánh xạ thông qua thực thể Entity để lưu password dạng hash và các thông tin khác vào cơ sở dữ liệu</a:t>
            </a:r>
          </a:p>
        </p:txBody>
      </p:sp>
      <p:pic>
        <p:nvPicPr>
          <p:cNvPr id="32" name="Picture 31"/>
          <p:cNvPicPr/>
          <p:nvPr/>
        </p:nvPicPr>
        <p:blipFill>
          <a:blip r:embed="rId4"/>
          <a:stretch>
            <a:fillRect/>
          </a:stretch>
        </p:blipFill>
        <p:spPr>
          <a:xfrm>
            <a:off x="777056" y="2068856"/>
            <a:ext cx="4809404" cy="2650542"/>
          </a:xfrm>
          <a:prstGeom prst="rect">
            <a:avLst/>
          </a:prstGeom>
        </p:spPr>
      </p:pic>
      <p:sp>
        <p:nvSpPr>
          <p:cNvPr id="6" name="Rectangle 5"/>
          <p:cNvSpPr/>
          <p:nvPr/>
        </p:nvSpPr>
        <p:spPr>
          <a:xfrm>
            <a:off x="5573021" y="3394127"/>
            <a:ext cx="2471101" cy="1244893"/>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Tương tự ta dùng hàm getHashPassword() để lưu password vào CSDL với dạng hash ở các form đăng ký , tạo lại mật khẩu , đổi mật khẩu ….</a:t>
            </a:r>
          </a:p>
        </p:txBody>
      </p:sp>
    </p:spTree>
    <p:extLst>
      <p:ext uri="{BB962C8B-B14F-4D97-AF65-F5344CB8AC3E}">
        <p14:creationId xmlns:p14="http://schemas.microsoft.com/office/powerpoint/2010/main" val="4252308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Tấn công từ chối dịch vụ</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5"/>
          <p:cNvGrpSpPr/>
          <p:nvPr/>
        </p:nvGrpSpPr>
        <p:grpSpPr>
          <a:xfrm>
            <a:off x="4804130" y="713444"/>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78177" y="577786"/>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338219" y="1595975"/>
            <a:ext cx="4304383" cy="322845"/>
          </a:xfrm>
          <a:prstGeom prst="rect">
            <a:avLst/>
          </a:prstGeom>
        </p:spPr>
        <p:txBody>
          <a:bodyPr wrap="none">
            <a:spAutoFit/>
          </a:bodyPr>
          <a:lstStyle/>
          <a:p>
            <a:pPr>
              <a:lnSpc>
                <a:spcPct val="107000"/>
              </a:lnSpc>
              <a:spcAft>
                <a:spcPts val="800"/>
              </a:spcAft>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Website này có cài đặt 1 dịch vụ có tên là RECAPCHAR</a:t>
            </a:r>
            <a:endParaRPr lang="en-US">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2" name="Picture 31" descr="A screenshot of a computer&#10;&#10;Description automatically generated"/>
          <p:cNvPicPr/>
          <p:nvPr/>
        </p:nvPicPr>
        <p:blipFill>
          <a:blip r:embed="rId4"/>
          <a:stretch>
            <a:fillRect/>
          </a:stretch>
        </p:blipFill>
        <p:spPr>
          <a:xfrm>
            <a:off x="924061" y="1977091"/>
            <a:ext cx="7187297" cy="2500316"/>
          </a:xfrm>
          <a:prstGeom prst="rect">
            <a:avLst/>
          </a:prstGeom>
        </p:spPr>
      </p:pic>
    </p:spTree>
    <p:extLst>
      <p:ext uri="{BB962C8B-B14F-4D97-AF65-F5344CB8AC3E}">
        <p14:creationId xmlns:p14="http://schemas.microsoft.com/office/powerpoint/2010/main" val="859053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Tấn công từ chối dịch vụ</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5"/>
          <p:cNvGrpSpPr/>
          <p:nvPr/>
        </p:nvGrpSpPr>
        <p:grpSpPr>
          <a:xfrm>
            <a:off x="4804130" y="713444"/>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78177" y="577786"/>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pic>
        <p:nvPicPr>
          <p:cNvPr id="33" name="Picture 32" descr="A screenshot of a computer&#10;&#10;Description automatically generated"/>
          <p:cNvPicPr/>
          <p:nvPr/>
        </p:nvPicPr>
        <p:blipFill>
          <a:blip r:embed="rId4"/>
          <a:stretch>
            <a:fillRect/>
          </a:stretch>
        </p:blipFill>
        <p:spPr>
          <a:xfrm>
            <a:off x="1058759" y="2064560"/>
            <a:ext cx="6736335" cy="2724813"/>
          </a:xfrm>
          <a:prstGeom prst="rect">
            <a:avLst/>
          </a:prstGeom>
        </p:spPr>
      </p:pic>
      <p:sp>
        <p:nvSpPr>
          <p:cNvPr id="6" name="Rectangle 5"/>
          <p:cNvSpPr/>
          <p:nvPr/>
        </p:nvSpPr>
        <p:spPr>
          <a:xfrm>
            <a:off x="305240" y="1395097"/>
            <a:ext cx="8176608" cy="553357"/>
          </a:xfrm>
          <a:prstGeom prst="rect">
            <a:avLst/>
          </a:prstGeom>
        </p:spPr>
        <p:txBody>
          <a:bodyPr wrap="square">
            <a:spAutoFit/>
          </a:bodyPr>
          <a:lstStyle/>
          <a:p>
            <a:pPr>
              <a:lnSpc>
                <a:spcPct val="107000"/>
              </a:lnSpc>
              <a:spcAft>
                <a:spcPts val="800"/>
              </a:spcAft>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Nếu phát hiện các hành vi bất thường trên web ví dụ như thao tác nhiều lần trên chức năng đăng nhập này đây, google sẽ gửi 1 challenge để xác minh user đang thao tác kia có thực sự là con người hay ko?</a:t>
            </a:r>
            <a:endParaRPr lang="en-US">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1641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Tấn công từ chối dịch vụ</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5"/>
          <p:cNvGrpSpPr/>
          <p:nvPr/>
        </p:nvGrpSpPr>
        <p:grpSpPr>
          <a:xfrm>
            <a:off x="4804130" y="713444"/>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78177" y="577786"/>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378036" y="1439742"/>
            <a:ext cx="8490403" cy="553357"/>
          </a:xfrm>
          <a:prstGeom prst="rect">
            <a:avLst/>
          </a:prstGeom>
        </p:spPr>
        <p:txBody>
          <a:bodyPr wrap="square">
            <a:spAutoFit/>
          </a:bodyPr>
          <a:lstStyle/>
          <a:p>
            <a:pPr>
              <a:lnSpc>
                <a:spcPct val="107000"/>
              </a:lnSpc>
              <a:spcAft>
                <a:spcPts val="800"/>
              </a:spcAft>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Ngoài ra để thêm an toàn ta còn cài đặt thêm 1 capcha riêng để nhận diện các chữ số đã được làm nhiễu sau bước xác thưc reCapchar của Google.</a:t>
            </a:r>
            <a:endParaRPr lang="en-US">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2" name="Picture 31" descr="A screenshot of a computer&#10;&#10;Description automatically generated"/>
          <p:cNvPicPr/>
          <p:nvPr/>
        </p:nvPicPr>
        <p:blipFill>
          <a:blip r:embed="rId4"/>
          <a:stretch>
            <a:fillRect/>
          </a:stretch>
        </p:blipFill>
        <p:spPr>
          <a:xfrm>
            <a:off x="856864" y="2005377"/>
            <a:ext cx="6938230" cy="2654861"/>
          </a:xfrm>
          <a:prstGeom prst="rect">
            <a:avLst/>
          </a:prstGeom>
        </p:spPr>
      </p:pic>
    </p:spTree>
    <p:extLst>
      <p:ext uri="{BB962C8B-B14F-4D97-AF65-F5344CB8AC3E}">
        <p14:creationId xmlns:p14="http://schemas.microsoft.com/office/powerpoint/2010/main" val="2542737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Tấn công từ chối dịch vụ</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5"/>
          <p:cNvGrpSpPr/>
          <p:nvPr/>
        </p:nvGrpSpPr>
        <p:grpSpPr>
          <a:xfrm>
            <a:off x="4804130" y="713444"/>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78177" y="577786"/>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4" name="Rectangle 3"/>
          <p:cNvSpPr/>
          <p:nvPr/>
        </p:nvSpPr>
        <p:spPr>
          <a:xfrm>
            <a:off x="310794" y="1398836"/>
            <a:ext cx="8316310" cy="1219565"/>
          </a:xfrm>
          <a:prstGeom prst="rect">
            <a:avLst/>
          </a:prstGeom>
        </p:spPr>
        <p:txBody>
          <a:bodyPr wrap="square">
            <a:spAutoFit/>
          </a:bodyPr>
          <a:lstStyle/>
          <a:p>
            <a:pPr algn="ctr">
              <a:lnSpc>
                <a:spcPct val="107000"/>
              </a:lnSpc>
              <a:spcAft>
                <a:spcPts val="800"/>
              </a:spcAft>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Chức năng này cũng được cài đặt ở 2 trang quên mật khẩu và đăng ký</a:t>
            </a:r>
            <a:endParaRPr lang="en-US">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 biện pháp trên không những bảo vệ trang web khỏi việc bị tấn công Brute Force mà còn giúp website tránh được 1 số dạng tấn công từ chối dịch vụ Denial of Service.</a:t>
            </a:r>
            <a:endParaRPr lang="en-US">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 </a:t>
            </a:r>
          </a:p>
        </p:txBody>
      </p:sp>
      <p:pic>
        <p:nvPicPr>
          <p:cNvPr id="33" name="Picture 32" descr="A screenshot of a computer&#10;&#10;Description automatically generated"/>
          <p:cNvPicPr/>
          <p:nvPr/>
        </p:nvPicPr>
        <p:blipFill>
          <a:blip r:embed="rId4"/>
          <a:stretch>
            <a:fillRect/>
          </a:stretch>
        </p:blipFill>
        <p:spPr>
          <a:xfrm>
            <a:off x="961696" y="2271250"/>
            <a:ext cx="6649556" cy="2560882"/>
          </a:xfrm>
          <a:prstGeom prst="rect">
            <a:avLst/>
          </a:prstGeom>
        </p:spPr>
      </p:pic>
    </p:spTree>
    <p:extLst>
      <p:ext uri="{BB962C8B-B14F-4D97-AF65-F5344CB8AC3E}">
        <p14:creationId xmlns:p14="http://schemas.microsoft.com/office/powerpoint/2010/main" val="2776708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1E2F33B8-EF79-29CB-72E1-A2286DDCEE2A}"/>
            </a:ext>
          </a:extLst>
        </p:cNvPr>
        <p:cNvGrpSpPr/>
        <p:nvPr/>
      </p:nvGrpSpPr>
      <p:grpSpPr>
        <a:xfrm>
          <a:off x="0" y="0"/>
          <a:ext cx="0" cy="0"/>
          <a:chOff x="0" y="0"/>
          <a:chExt cx="0" cy="0"/>
        </a:xfrm>
      </p:grpSpPr>
      <p:sp>
        <p:nvSpPr>
          <p:cNvPr id="1429" name="Google Shape;1429;p74">
            <a:extLst>
              <a:ext uri="{FF2B5EF4-FFF2-40B4-BE49-F238E27FC236}">
                <a16:creationId xmlns:a16="http://schemas.microsoft.com/office/drawing/2014/main" id="{F994E0EC-8F0B-5F52-3B9A-EAC28B6B6341}"/>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1455" name="Google Shape;1455;p74">
            <a:extLst>
              <a:ext uri="{FF2B5EF4-FFF2-40B4-BE49-F238E27FC236}">
                <a16:creationId xmlns:a16="http://schemas.microsoft.com/office/drawing/2014/main" id="{C07D7D0C-65BF-0E47-25F8-63B165A7E20A}"/>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E581004D-345F-49E5-64C4-B86FD9BEEDEA}"/>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56761905-34EC-F852-D91E-1852A98125E4}"/>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2EA1FBD7-E7DA-DD26-6BB3-190F2C3468A8}"/>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4F91C2BE-4B97-1096-12A0-B31249B2EAAC}"/>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a:solidFill>
                  <a:srgbClr val="FF0000"/>
                </a:solidFill>
                <a:effectLst>
                  <a:outerShdw blurRad="38100" dist="38100" dir="2700000" algn="tl">
                    <a:srgbClr val="000000">
                      <a:alpha val="43137"/>
                    </a:srgbClr>
                  </a:outerShdw>
                </a:effectLst>
              </a:rPr>
              <a:t>mật </a:t>
            </a:r>
            <a:r>
              <a:rPr lang="en-US" sz="3200" b="1" smtClean="0">
                <a:solidFill>
                  <a:srgbClr val="FF0000"/>
                </a:solidFill>
                <a:effectLst>
                  <a:outerShdw blurRad="38100" dist="38100" dir="2700000" algn="tl">
                    <a:srgbClr val="000000">
                      <a:alpha val="43137"/>
                    </a:srgbClr>
                  </a:outerShdw>
                </a:effectLst>
              </a:rPr>
              <a:t>CSDL</a:t>
            </a:r>
            <a:endParaRPr lang="en-US" sz="3200" b="1">
              <a:solidFill>
                <a:srgbClr val="FF0000"/>
              </a:solidFill>
              <a:effectLst>
                <a:outerShdw blurRad="38100" dist="38100" dir="2700000" algn="tl">
                  <a:srgbClr val="000000">
                    <a:alpha val="43137"/>
                  </a:srgbClr>
                </a:outerShdw>
              </a:effectLst>
            </a:endParaRPr>
          </a:p>
        </p:txBody>
      </p:sp>
      <p:sp>
        <p:nvSpPr>
          <p:cNvPr id="2" name="TextBox 1">
            <a:extLst>
              <a:ext uri="{FF2B5EF4-FFF2-40B4-BE49-F238E27FC236}">
                <a16:creationId xmlns:a16="http://schemas.microsoft.com/office/drawing/2014/main" id="{87F2D641-E309-F3B6-42C6-9AB9772A075E}"/>
              </a:ext>
            </a:extLst>
          </p:cNvPr>
          <p:cNvSpPr txBox="1"/>
          <p:nvPr/>
        </p:nvSpPr>
        <p:spPr>
          <a:xfrm>
            <a:off x="701373" y="1630318"/>
            <a:ext cx="7399639" cy="584775"/>
          </a:xfrm>
          <a:prstGeom prst="rect">
            <a:avLst/>
          </a:prstGeom>
          <a:noFill/>
        </p:spPr>
        <p:txBody>
          <a:bodyPr wrap="square" rtlCol="0">
            <a:spAutoFit/>
          </a:bodyPr>
          <a:lstStyle/>
          <a:p>
            <a:r>
              <a:rPr lang="vi-VN" sz="1600" dirty="0"/>
              <a:t>Sao lưu cơ sở dữ liệu là một bước quan trọng để bảo vệ dữ liệu quan trọng khỏi mất mát do sự cố hệ thống, tấn công mạng, hoặc lỗi con người. </a:t>
            </a:r>
          </a:p>
        </p:txBody>
      </p:sp>
      <p:pic>
        <p:nvPicPr>
          <p:cNvPr id="1028" name="Picture 4" descr="Database Backup">
            <a:extLst>
              <a:ext uri="{FF2B5EF4-FFF2-40B4-BE49-F238E27FC236}">
                <a16:creationId xmlns:a16="http://schemas.microsoft.com/office/drawing/2014/main" id="{4A807063-9D3C-B88A-864A-1916FB931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49" y="2271249"/>
            <a:ext cx="4063507" cy="25150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FD5440-EBBD-37EE-8499-6B8F566702D5}"/>
              </a:ext>
            </a:extLst>
          </p:cNvPr>
          <p:cNvSpPr txBox="1"/>
          <p:nvPr/>
        </p:nvSpPr>
        <p:spPr>
          <a:xfrm>
            <a:off x="4907756" y="2650298"/>
            <a:ext cx="3950494" cy="1077218"/>
          </a:xfrm>
          <a:prstGeom prst="rect">
            <a:avLst/>
          </a:prstGeom>
          <a:noFill/>
        </p:spPr>
        <p:txBody>
          <a:bodyPr wrap="square" rtlCol="0">
            <a:spAutoFit/>
          </a:bodyPr>
          <a:lstStyle/>
          <a:p>
            <a:r>
              <a:rPr lang="vi-VN" sz="16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Nó đảm bảo khả năng khôi phục nhanh chóng, giảm thiểu thời gian gián đoạn hoạt động và đáp ứng các yêu cầu về bảo mật, pháp lý.</a:t>
            </a:r>
            <a:endParaRPr lang="vi-VN" sz="1600" dirty="0"/>
          </a:p>
        </p:txBody>
      </p:sp>
    </p:spTree>
    <p:extLst>
      <p:ext uri="{BB962C8B-B14F-4D97-AF65-F5344CB8AC3E}">
        <p14:creationId xmlns:p14="http://schemas.microsoft.com/office/powerpoint/2010/main" val="556501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6BC23DB1-EC09-C62C-2F6F-FF10F147B90C}"/>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03F5B249-0EF0-B76E-5068-AF17A99A87B5}"/>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8C71E89A-7664-296A-FE7E-8DDFC08BAA76}"/>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B02DD0F1-8675-C062-B9C7-62EA5F277C7B}"/>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BCFA12C3-1123-C99B-D2A2-A661E75CA009}"/>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E46874DB-DA60-741B-4D20-2B03D749EA83}"/>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AF1ECA55-306D-8343-087A-8290BF28EE49}"/>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6A255AAE-4AE3-14DD-54AE-ADF6BF4B5E18}"/>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72B407AF-650E-ACFE-E006-670957B4CE32}"/>
              </a:ext>
            </a:extLst>
          </p:cNvPr>
          <p:cNvSpPr txBox="1"/>
          <p:nvPr/>
        </p:nvSpPr>
        <p:spPr>
          <a:xfrm>
            <a:off x="875606" y="1876150"/>
            <a:ext cx="7842519" cy="307777"/>
          </a:xfrm>
          <a:prstGeom prst="rect">
            <a:avLst/>
          </a:prstGeom>
          <a:noFill/>
        </p:spPr>
        <p:txBody>
          <a:bodyPr wrap="square" rtlCol="0">
            <a:spAutoFit/>
          </a:bodyPr>
          <a:lstStyle/>
          <a:p>
            <a:r>
              <a:rPr lang="en-US" dirty="0" err="1"/>
              <a:t>Tạo</a:t>
            </a:r>
            <a:r>
              <a:rPr lang="en-US" dirty="0"/>
              <a:t> </a:t>
            </a:r>
            <a:r>
              <a:rPr lang="en-US" dirty="0" err="1"/>
              <a:t>một</a:t>
            </a:r>
            <a:r>
              <a:rPr lang="en-US" dirty="0"/>
              <a:t> </a:t>
            </a:r>
            <a:r>
              <a:rPr lang="en-US" dirty="0" err="1"/>
              <a:t>tài</a:t>
            </a:r>
            <a:r>
              <a:rPr lang="en-US" dirty="0"/>
              <a:t> </a:t>
            </a:r>
            <a:r>
              <a:rPr lang="en-US" dirty="0" err="1"/>
              <a:t>khoản</a:t>
            </a:r>
            <a:r>
              <a:rPr lang="en-US" dirty="0"/>
              <a:t> </a:t>
            </a:r>
            <a:r>
              <a:rPr lang="en-US" dirty="0" err="1"/>
              <a:t>để</a:t>
            </a:r>
            <a:r>
              <a:rPr lang="en-US" dirty="0"/>
              <a:t> </a:t>
            </a:r>
            <a:r>
              <a:rPr lang="en-US" dirty="0" err="1"/>
              <a:t>dùng</a:t>
            </a:r>
            <a:r>
              <a:rPr lang="en-US" dirty="0"/>
              <a:t> </a:t>
            </a:r>
            <a:r>
              <a:rPr lang="en-US" dirty="0" err="1"/>
              <a:t>cho</a:t>
            </a:r>
            <a:r>
              <a:rPr lang="en-US" dirty="0"/>
              <a:t> </a:t>
            </a:r>
            <a:r>
              <a:rPr lang="en-US" dirty="0" err="1"/>
              <a:t>việc</a:t>
            </a:r>
            <a:r>
              <a:rPr lang="en-US" dirty="0"/>
              <a:t> </a:t>
            </a:r>
            <a:r>
              <a:rPr lang="en-US" dirty="0" err="1"/>
              <a:t>sao</a:t>
            </a:r>
            <a:r>
              <a:rPr lang="en-US" dirty="0"/>
              <a:t> </a:t>
            </a:r>
            <a:r>
              <a:rPr lang="en-US" dirty="0" err="1"/>
              <a:t>lưu</a:t>
            </a:r>
            <a:endParaRPr lang="vi-VN" dirty="0"/>
          </a:p>
        </p:txBody>
      </p:sp>
      <p:pic>
        <p:nvPicPr>
          <p:cNvPr id="10" name="Picture 9">
            <a:extLst>
              <a:ext uri="{FF2B5EF4-FFF2-40B4-BE49-F238E27FC236}">
                <a16:creationId xmlns:a16="http://schemas.microsoft.com/office/drawing/2014/main" id="{ACE30833-B52F-1AE0-91C7-1BADA027DE20}"/>
              </a:ext>
            </a:extLst>
          </p:cNvPr>
          <p:cNvPicPr>
            <a:picLocks noChangeAspect="1"/>
          </p:cNvPicPr>
          <p:nvPr/>
        </p:nvPicPr>
        <p:blipFill>
          <a:blip r:embed="rId4"/>
          <a:stretch>
            <a:fillRect/>
          </a:stretch>
        </p:blipFill>
        <p:spPr>
          <a:xfrm>
            <a:off x="790047" y="2243838"/>
            <a:ext cx="7563906" cy="2156712"/>
          </a:xfrm>
          <a:prstGeom prst="rect">
            <a:avLst/>
          </a:prstGeom>
        </p:spPr>
      </p:pic>
    </p:spTree>
    <p:extLst>
      <p:ext uri="{BB962C8B-B14F-4D97-AF65-F5344CB8AC3E}">
        <p14:creationId xmlns:p14="http://schemas.microsoft.com/office/powerpoint/2010/main" val="1860078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A117E588-5E5A-0D5F-743C-222B7574776E}"/>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4DC530E5-27E5-A8A0-1495-F380DC9A388C}"/>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6E13268E-04B1-BED9-5A51-76A6231DB6B6}"/>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EBD849B0-1374-CA97-9C09-AD473CEF5C0A}"/>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3E71A8E1-70FD-1EF0-8894-C359F3811198}"/>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3307E465-E9DB-3CA6-BB5A-36650E1F340B}"/>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err="1">
                <a:solidFill>
                  <a:srgbClr val="FF0000"/>
                </a:solidFill>
                <a:effectLst>
                  <a:outerShdw blurRad="38100" dist="38100" dir="2700000" algn="tl">
                    <a:srgbClr val="000000">
                      <a:alpha val="43137"/>
                    </a:srgbClr>
                  </a:outerShdw>
                </a:effectLst>
              </a:rPr>
              <a:t>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BD34C053-996D-F7A9-1EA4-B82853407C1D}"/>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C766E6CA-5C21-FE8B-5CB7-9757C982172F}"/>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0DF56397-56B6-91A7-61B6-135F2A8F98D4}"/>
              </a:ext>
            </a:extLst>
          </p:cNvPr>
          <p:cNvSpPr txBox="1"/>
          <p:nvPr/>
        </p:nvSpPr>
        <p:spPr>
          <a:xfrm>
            <a:off x="875606" y="1876150"/>
            <a:ext cx="7842519" cy="307777"/>
          </a:xfrm>
          <a:prstGeom prst="rect">
            <a:avLst/>
          </a:prstGeom>
          <a:noFill/>
        </p:spPr>
        <p:txBody>
          <a:bodyPr wrap="square" rtlCol="0">
            <a:spAutoFit/>
          </a:bodyPr>
          <a:lstStyle/>
          <a:p>
            <a:r>
              <a:rPr lang="en-US" dirty="0" err="1"/>
              <a:t>Tạo</a:t>
            </a:r>
            <a:r>
              <a:rPr lang="en-US" dirty="0"/>
              <a:t> </a:t>
            </a:r>
            <a:r>
              <a:rPr lang="en-US" dirty="0" err="1"/>
              <a:t>một</a:t>
            </a:r>
            <a:r>
              <a:rPr lang="en-US" dirty="0"/>
              <a:t> Stored Procedure </a:t>
            </a:r>
            <a:r>
              <a:rPr lang="en-US" dirty="0" err="1"/>
              <a:t>để</a:t>
            </a:r>
            <a:r>
              <a:rPr lang="en-US" dirty="0"/>
              <a:t> </a:t>
            </a:r>
            <a:r>
              <a:rPr lang="en-US" dirty="0" err="1"/>
              <a:t>thực</a:t>
            </a:r>
            <a:r>
              <a:rPr lang="en-US" dirty="0"/>
              <a:t> </a:t>
            </a:r>
            <a:r>
              <a:rPr lang="en-US" dirty="0" err="1"/>
              <a:t>hiện</a:t>
            </a:r>
            <a:r>
              <a:rPr lang="en-US" dirty="0"/>
              <a:t> </a:t>
            </a:r>
            <a:r>
              <a:rPr lang="en-US" dirty="0" err="1"/>
              <a:t>công</a:t>
            </a:r>
            <a:r>
              <a:rPr lang="en-US" dirty="0"/>
              <a:t> </a:t>
            </a:r>
            <a:r>
              <a:rPr lang="en-US" dirty="0" err="1"/>
              <a:t>việc</a:t>
            </a:r>
            <a:r>
              <a:rPr lang="en-US" dirty="0"/>
              <a:t> </a:t>
            </a:r>
            <a:r>
              <a:rPr lang="en-US" dirty="0" err="1"/>
              <a:t>sao</a:t>
            </a:r>
            <a:r>
              <a:rPr lang="en-US" dirty="0"/>
              <a:t> </a:t>
            </a:r>
            <a:r>
              <a:rPr lang="en-US" dirty="0" err="1"/>
              <a:t>lưu</a:t>
            </a:r>
            <a:endParaRPr lang="vi-VN" dirty="0"/>
          </a:p>
        </p:txBody>
      </p:sp>
      <p:pic>
        <p:nvPicPr>
          <p:cNvPr id="11" name="Picture 10">
            <a:extLst>
              <a:ext uri="{FF2B5EF4-FFF2-40B4-BE49-F238E27FC236}">
                <a16:creationId xmlns:a16="http://schemas.microsoft.com/office/drawing/2014/main" id="{346DB520-1C4D-FA3E-277E-674E6C0989E6}"/>
              </a:ext>
            </a:extLst>
          </p:cNvPr>
          <p:cNvPicPr>
            <a:picLocks noChangeAspect="1"/>
          </p:cNvPicPr>
          <p:nvPr/>
        </p:nvPicPr>
        <p:blipFill>
          <a:blip r:embed="rId4"/>
          <a:stretch>
            <a:fillRect/>
          </a:stretch>
        </p:blipFill>
        <p:spPr>
          <a:xfrm>
            <a:off x="835593" y="2183927"/>
            <a:ext cx="7733833" cy="2123069"/>
          </a:xfrm>
          <a:prstGeom prst="rect">
            <a:avLst/>
          </a:prstGeom>
        </p:spPr>
      </p:pic>
    </p:spTree>
    <p:extLst>
      <p:ext uri="{BB962C8B-B14F-4D97-AF65-F5344CB8AC3E}">
        <p14:creationId xmlns:p14="http://schemas.microsoft.com/office/powerpoint/2010/main" val="287408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465898" y="607680"/>
            <a:ext cx="7312619" cy="11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smtClean="0">
                <a:effectLst>
                  <a:outerShdw blurRad="38100" dist="38100" dir="2700000" algn="tl">
                    <a:srgbClr val="000000">
                      <a:alpha val="43137"/>
                    </a:srgbClr>
                  </a:outerShdw>
                </a:effectLst>
              </a:rPr>
              <a:t>CHƯƠNG</a:t>
            </a:r>
            <a:r>
              <a:rPr lang="en" sz="4800" smtClean="0">
                <a:effectLst>
                  <a:outerShdw blurRad="38100" dist="38100" dir="2700000" algn="tl">
                    <a:srgbClr val="000000">
                      <a:alpha val="43137"/>
                    </a:srgbClr>
                  </a:outerShdw>
                </a:effectLst>
              </a:rPr>
              <a:t> 1</a:t>
            </a:r>
            <a:endParaRPr sz="4800">
              <a:effectLst>
                <a:outerShdw blurRad="38100" dist="38100" dir="2700000" algn="tl">
                  <a:srgbClr val="000000">
                    <a:alpha val="43137"/>
                  </a:srgbClr>
                </a:outerShdw>
              </a:effectLst>
            </a:endParaRPr>
          </a:p>
        </p:txBody>
      </p:sp>
      <p:grpSp>
        <p:nvGrpSpPr>
          <p:cNvPr id="1199" name="Google Shape;1199;p70"/>
          <p:cNvGrpSpPr/>
          <p:nvPr/>
        </p:nvGrpSpPr>
        <p:grpSpPr>
          <a:xfrm>
            <a:off x="4603339" y="787678"/>
            <a:ext cx="4256539" cy="2259874"/>
            <a:chOff x="4374739" y="1425006"/>
            <a:chExt cx="4256539" cy="2259874"/>
          </a:xfrm>
        </p:grpSpPr>
        <p:sp>
          <p:nvSpPr>
            <p:cNvPr id="1200" name="Google Shape;1200;p70"/>
            <p:cNvSpPr/>
            <p:nvPr/>
          </p:nvSpPr>
          <p:spPr>
            <a:xfrm>
              <a:off x="6905597" y="311217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0"/>
            <p:cNvSpPr/>
            <p:nvPr/>
          </p:nvSpPr>
          <p:spPr>
            <a:xfrm flipH="1">
              <a:off x="7687763" y="19082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70"/>
            <p:cNvGrpSpPr/>
            <p:nvPr/>
          </p:nvGrpSpPr>
          <p:grpSpPr>
            <a:xfrm>
              <a:off x="4851597" y="1425006"/>
              <a:ext cx="1542900" cy="316800"/>
              <a:chOff x="4801222" y="1142831"/>
              <a:chExt cx="1542900" cy="316800"/>
            </a:xfrm>
          </p:grpSpPr>
          <p:sp>
            <p:nvSpPr>
              <p:cNvPr id="1203" name="Google Shape;1203;p70"/>
              <p:cNvSpPr/>
              <p:nvPr/>
            </p:nvSpPr>
            <p:spPr>
              <a:xfrm>
                <a:off x="4801222" y="1142831"/>
                <a:ext cx="1542900" cy="316800"/>
              </a:xfrm>
              <a:prstGeom prst="roundRect">
                <a:avLst>
                  <a:gd name="adj" fmla="val 16667"/>
                </a:avLst>
              </a:prstGeom>
              <a:solidFill>
                <a:schemeClr val="accent2"/>
              </a:solidFill>
              <a:ln>
                <a:noFill/>
              </a:ln>
              <a:effectLst>
                <a:outerShdw blurRad="1857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0"/>
              <p:cNvSpPr/>
              <p:nvPr/>
            </p:nvSpPr>
            <p:spPr>
              <a:xfrm>
                <a:off x="5161905" y="1239184"/>
                <a:ext cx="60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0"/>
              <p:cNvSpPr/>
              <p:nvPr/>
            </p:nvSpPr>
            <p:spPr>
              <a:xfrm>
                <a:off x="5810078" y="1239184"/>
                <a:ext cx="4425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0"/>
              <p:cNvSpPr/>
              <p:nvPr/>
            </p:nvSpPr>
            <p:spPr>
              <a:xfrm>
                <a:off x="5161905" y="1344867"/>
                <a:ext cx="27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0"/>
              <p:cNvSpPr/>
              <p:nvPr/>
            </p:nvSpPr>
            <p:spPr>
              <a:xfrm>
                <a:off x="4858914" y="1184993"/>
                <a:ext cx="232500" cy="232500"/>
              </a:xfrm>
              <a:prstGeom prst="ellipse">
                <a:avLst/>
              </a:pr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70"/>
            <p:cNvSpPr/>
            <p:nvPr/>
          </p:nvSpPr>
          <p:spPr>
            <a:xfrm>
              <a:off x="6517358" y="1636165"/>
              <a:ext cx="521400" cy="105600"/>
            </a:xfrm>
            <a:prstGeom prst="roundRect">
              <a:avLst>
                <a:gd name="adj" fmla="val 42298"/>
              </a:avLst>
            </a:prstGeom>
            <a:solidFill>
              <a:schemeClr val="accent3"/>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0"/>
            <p:cNvSpPr/>
            <p:nvPr/>
          </p:nvSpPr>
          <p:spPr>
            <a:xfrm>
              <a:off x="4374739" y="2773665"/>
              <a:ext cx="394500" cy="2748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70"/>
            <p:cNvGrpSpPr/>
            <p:nvPr/>
          </p:nvGrpSpPr>
          <p:grpSpPr>
            <a:xfrm>
              <a:off x="5386483" y="2396195"/>
              <a:ext cx="801000" cy="801000"/>
              <a:chOff x="5372267" y="434783"/>
              <a:chExt cx="801000" cy="801000"/>
            </a:xfrm>
          </p:grpSpPr>
          <p:sp>
            <p:nvSpPr>
              <p:cNvPr id="1211" name="Google Shape;1211;p70"/>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70"/>
            <p:cNvGrpSpPr/>
            <p:nvPr/>
          </p:nvGrpSpPr>
          <p:grpSpPr>
            <a:xfrm>
              <a:off x="4785772" y="2647318"/>
              <a:ext cx="739744" cy="1028624"/>
              <a:chOff x="8161500" y="2897475"/>
              <a:chExt cx="1020900" cy="1419575"/>
            </a:xfrm>
          </p:grpSpPr>
          <p:sp>
            <p:nvSpPr>
              <p:cNvPr id="1214" name="Google Shape;1214;p70"/>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0"/>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70"/>
              <p:cNvGrpSpPr/>
              <p:nvPr/>
            </p:nvGrpSpPr>
            <p:grpSpPr>
              <a:xfrm>
                <a:off x="8662225" y="3048175"/>
                <a:ext cx="281950" cy="894600"/>
                <a:chOff x="9961275" y="3048175"/>
                <a:chExt cx="281950" cy="894600"/>
              </a:xfrm>
            </p:grpSpPr>
            <p:cxnSp>
              <p:nvCxnSpPr>
                <p:cNvPr id="1217" name="Google Shape;1217;p70"/>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18" name="Google Shape;1218;p70"/>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19" name="Google Shape;1219;p70"/>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20" name="Google Shape;1220;p70"/>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1221" name="Google Shape;1221;p70"/>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1222" name="Google Shape;1222;p70"/>
              <p:cNvGrpSpPr/>
              <p:nvPr/>
            </p:nvGrpSpPr>
            <p:grpSpPr>
              <a:xfrm>
                <a:off x="8161500" y="3500302"/>
                <a:ext cx="525000" cy="298200"/>
                <a:chOff x="10048800" y="3500302"/>
                <a:chExt cx="525000" cy="298200"/>
              </a:xfrm>
            </p:grpSpPr>
            <p:sp>
              <p:nvSpPr>
                <p:cNvPr id="1223" name="Google Shape;1223;p70"/>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0"/>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0"/>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0"/>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7" name="Google Shape;1227;p70"/>
            <p:cNvSpPr/>
            <p:nvPr/>
          </p:nvSpPr>
          <p:spPr>
            <a:xfrm>
              <a:off x="8032619" y="3271615"/>
              <a:ext cx="253800" cy="2538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0"/>
            <p:cNvSpPr/>
            <p:nvPr/>
          </p:nvSpPr>
          <p:spPr>
            <a:xfrm>
              <a:off x="5386471" y="2095984"/>
              <a:ext cx="197100" cy="1971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70"/>
            <p:cNvGrpSpPr/>
            <p:nvPr/>
          </p:nvGrpSpPr>
          <p:grpSpPr>
            <a:xfrm>
              <a:off x="4408235" y="1688223"/>
              <a:ext cx="3745392" cy="1987726"/>
              <a:chOff x="2442475" y="1834625"/>
              <a:chExt cx="3131075" cy="1661700"/>
            </a:xfrm>
          </p:grpSpPr>
          <p:sp>
            <p:nvSpPr>
              <p:cNvPr id="1230" name="Google Shape;1230;p70"/>
              <p:cNvSpPr/>
              <p:nvPr/>
            </p:nvSpPr>
            <p:spPr>
              <a:xfrm>
                <a:off x="2442475" y="1941350"/>
                <a:ext cx="2724775" cy="107300"/>
              </a:xfrm>
              <a:custGeom>
                <a:avLst/>
                <a:gdLst/>
                <a:ahLst/>
                <a:cxnLst/>
                <a:rect l="l" t="t" r="r" b="b"/>
                <a:pathLst>
                  <a:path w="108991" h="4292" extrusionOk="0">
                    <a:moveTo>
                      <a:pt x="2283" y="0"/>
                    </a:moveTo>
                    <a:cubicBezTo>
                      <a:pt x="1141" y="0"/>
                      <a:pt x="0" y="867"/>
                      <a:pt x="0" y="2009"/>
                    </a:cubicBezTo>
                    <a:cubicBezTo>
                      <a:pt x="0" y="3424"/>
                      <a:pt x="1141" y="4291"/>
                      <a:pt x="2283" y="4291"/>
                    </a:cubicBezTo>
                    <a:lnTo>
                      <a:pt x="106982" y="4291"/>
                    </a:lnTo>
                    <a:cubicBezTo>
                      <a:pt x="108124" y="4291"/>
                      <a:pt x="108991" y="3424"/>
                      <a:pt x="108991" y="2009"/>
                    </a:cubicBezTo>
                    <a:cubicBezTo>
                      <a:pt x="108991" y="867"/>
                      <a:pt x="108124" y="0"/>
                      <a:pt x="106982"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0"/>
              <p:cNvSpPr/>
              <p:nvPr/>
            </p:nvSpPr>
            <p:spPr>
              <a:xfrm>
                <a:off x="2442475" y="1834625"/>
                <a:ext cx="42825" cy="42825"/>
              </a:xfrm>
              <a:custGeom>
                <a:avLst/>
                <a:gdLst/>
                <a:ahLst/>
                <a:cxnLst/>
                <a:rect l="l" t="t" r="r" b="b"/>
                <a:pathLst>
                  <a:path w="1713" h="1713" extrusionOk="0">
                    <a:moveTo>
                      <a:pt x="845" y="1"/>
                    </a:moveTo>
                    <a:cubicBezTo>
                      <a:pt x="274" y="1"/>
                      <a:pt x="0" y="275"/>
                      <a:pt x="0" y="845"/>
                    </a:cubicBezTo>
                    <a:cubicBezTo>
                      <a:pt x="0" y="1416"/>
                      <a:pt x="274" y="1713"/>
                      <a:pt x="845" y="1713"/>
                    </a:cubicBezTo>
                    <a:cubicBezTo>
                      <a:pt x="1415" y="1713"/>
                      <a:pt x="1712" y="1416"/>
                      <a:pt x="1712" y="845"/>
                    </a:cubicBezTo>
                    <a:cubicBezTo>
                      <a:pt x="1712" y="275"/>
                      <a:pt x="1415" y="1"/>
                      <a:pt x="845"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0"/>
              <p:cNvSpPr/>
              <p:nvPr/>
            </p:nvSpPr>
            <p:spPr>
              <a:xfrm>
                <a:off x="2534900" y="1834625"/>
                <a:ext cx="50250" cy="42825"/>
              </a:xfrm>
              <a:custGeom>
                <a:avLst/>
                <a:gdLst/>
                <a:ahLst/>
                <a:cxnLst/>
                <a:rect l="l" t="t" r="r" b="b"/>
                <a:pathLst>
                  <a:path w="2010" h="1713" extrusionOk="0">
                    <a:moveTo>
                      <a:pt x="868" y="1"/>
                    </a:moveTo>
                    <a:cubicBezTo>
                      <a:pt x="571" y="1"/>
                      <a:pt x="1" y="275"/>
                      <a:pt x="1" y="845"/>
                    </a:cubicBezTo>
                    <a:cubicBezTo>
                      <a:pt x="1" y="1416"/>
                      <a:pt x="571" y="1713"/>
                      <a:pt x="868" y="1713"/>
                    </a:cubicBezTo>
                    <a:cubicBezTo>
                      <a:pt x="1439" y="1713"/>
                      <a:pt x="2009" y="1416"/>
                      <a:pt x="2009" y="845"/>
                    </a:cubicBezTo>
                    <a:cubicBezTo>
                      <a:pt x="2009" y="275"/>
                      <a:pt x="1439"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0"/>
              <p:cNvSpPr/>
              <p:nvPr/>
            </p:nvSpPr>
            <p:spPr>
              <a:xfrm>
                <a:off x="2627925" y="1834625"/>
                <a:ext cx="49675" cy="42825"/>
              </a:xfrm>
              <a:custGeom>
                <a:avLst/>
                <a:gdLst/>
                <a:ahLst/>
                <a:cxnLst/>
                <a:rect l="l" t="t" r="r" b="b"/>
                <a:pathLst>
                  <a:path w="1987" h="1713" extrusionOk="0">
                    <a:moveTo>
                      <a:pt x="1142" y="1"/>
                    </a:moveTo>
                    <a:cubicBezTo>
                      <a:pt x="571" y="1"/>
                      <a:pt x="0" y="275"/>
                      <a:pt x="0" y="845"/>
                    </a:cubicBezTo>
                    <a:cubicBezTo>
                      <a:pt x="0" y="1416"/>
                      <a:pt x="571" y="1713"/>
                      <a:pt x="1142" y="1713"/>
                    </a:cubicBezTo>
                    <a:cubicBezTo>
                      <a:pt x="1712" y="1713"/>
                      <a:pt x="1986" y="1416"/>
                      <a:pt x="1986" y="845"/>
                    </a:cubicBezTo>
                    <a:cubicBezTo>
                      <a:pt x="1986" y="275"/>
                      <a:pt x="1712"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0"/>
              <p:cNvSpPr/>
              <p:nvPr/>
            </p:nvSpPr>
            <p:spPr>
              <a:xfrm>
                <a:off x="4646250" y="2191275"/>
                <a:ext cx="927300" cy="1305050"/>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0"/>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0"/>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0"/>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0"/>
              <p:cNvSpPr/>
              <p:nvPr/>
            </p:nvSpPr>
            <p:spPr>
              <a:xfrm>
                <a:off x="4845975" y="2827891"/>
                <a:ext cx="535275" cy="535275"/>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dk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0"/>
              <p:cNvSpPr/>
              <p:nvPr/>
            </p:nvSpPr>
            <p:spPr>
              <a:xfrm>
                <a:off x="3598000" y="2191275"/>
                <a:ext cx="927300" cy="1305050"/>
              </a:xfrm>
              <a:custGeom>
                <a:avLst/>
                <a:gdLst/>
                <a:ahLst/>
                <a:cxnLst/>
                <a:rect l="l" t="t" r="r" b="b"/>
                <a:pathLst>
                  <a:path w="37092" h="52202" extrusionOk="0">
                    <a:moveTo>
                      <a:pt x="1142" y="1"/>
                    </a:moveTo>
                    <a:cubicBezTo>
                      <a:pt x="274" y="1"/>
                      <a:pt x="0" y="571"/>
                      <a:pt x="0" y="1142"/>
                    </a:cubicBezTo>
                    <a:lnTo>
                      <a:pt x="0" y="51061"/>
                    </a:lnTo>
                    <a:cubicBezTo>
                      <a:pt x="0" y="51631"/>
                      <a:pt x="274" y="52202"/>
                      <a:pt x="1142" y="52202"/>
                    </a:cubicBezTo>
                    <a:lnTo>
                      <a:pt x="35950" y="52202"/>
                    </a:lnTo>
                    <a:cubicBezTo>
                      <a:pt x="36521" y="52202"/>
                      <a:pt x="37092" y="51631"/>
                      <a:pt x="37092" y="51061"/>
                    </a:cubicBezTo>
                    <a:lnTo>
                      <a:pt x="37092" y="1142"/>
                    </a:lnTo>
                    <a:cubicBezTo>
                      <a:pt x="37092" y="571"/>
                      <a:pt x="36521" y="1"/>
                      <a:pt x="35950" y="1"/>
                    </a:cubicBezTo>
                    <a:close/>
                  </a:path>
                </a:pathLst>
              </a:custGeom>
              <a:solidFill>
                <a:schemeClr val="accent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0"/>
              <p:cNvSpPr/>
              <p:nvPr/>
            </p:nvSpPr>
            <p:spPr>
              <a:xfrm>
                <a:off x="3655050" y="2433800"/>
                <a:ext cx="813175" cy="1005475"/>
              </a:xfrm>
              <a:custGeom>
                <a:avLst/>
                <a:gdLst/>
                <a:ahLst/>
                <a:cxnLst/>
                <a:rect l="l" t="t" r="r" b="b"/>
                <a:pathLst>
                  <a:path w="32527" h="40219" extrusionOk="0">
                    <a:moveTo>
                      <a:pt x="1" y="0"/>
                    </a:moveTo>
                    <a:lnTo>
                      <a:pt x="1" y="40218"/>
                    </a:lnTo>
                    <a:lnTo>
                      <a:pt x="32527" y="40218"/>
                    </a:lnTo>
                    <a:lnTo>
                      <a:pt x="32527" y="0"/>
                    </a:lnTo>
                    <a:close/>
                  </a:path>
                </a:pathLst>
              </a:custGeom>
              <a:solidFill>
                <a:schemeClr val="dk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0"/>
              <p:cNvSpPr/>
              <p:nvPr/>
            </p:nvSpPr>
            <p:spPr>
              <a:xfrm>
                <a:off x="3647650" y="2297975"/>
                <a:ext cx="50225" cy="42825"/>
              </a:xfrm>
              <a:custGeom>
                <a:avLst/>
                <a:gdLst/>
                <a:ahLst/>
                <a:cxnLst/>
                <a:rect l="l" t="t" r="r" b="b"/>
                <a:pathLst>
                  <a:path w="2009" h="1713" extrusionOk="0">
                    <a:moveTo>
                      <a:pt x="868" y="1"/>
                    </a:moveTo>
                    <a:cubicBezTo>
                      <a:pt x="297" y="1"/>
                      <a:pt x="0" y="298"/>
                      <a:pt x="0" y="868"/>
                    </a:cubicBezTo>
                    <a:cubicBezTo>
                      <a:pt x="0" y="1439"/>
                      <a:pt x="297" y="1713"/>
                      <a:pt x="868" y="1713"/>
                    </a:cubicBezTo>
                    <a:cubicBezTo>
                      <a:pt x="1438" y="1713"/>
                      <a:pt x="2009" y="1439"/>
                      <a:pt x="2009" y="868"/>
                    </a:cubicBezTo>
                    <a:cubicBezTo>
                      <a:pt x="2009" y="298"/>
                      <a:pt x="1438" y="1"/>
                      <a:pt x="868"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0"/>
              <p:cNvSpPr/>
              <p:nvPr/>
            </p:nvSpPr>
            <p:spPr>
              <a:xfrm>
                <a:off x="3740650" y="2297975"/>
                <a:ext cx="49675" cy="42825"/>
              </a:xfrm>
              <a:custGeom>
                <a:avLst/>
                <a:gdLst/>
                <a:ahLst/>
                <a:cxnLst/>
                <a:rect l="l" t="t" r="r" b="b"/>
                <a:pathLst>
                  <a:path w="1987" h="1713" extrusionOk="0">
                    <a:moveTo>
                      <a:pt x="1142" y="1"/>
                    </a:moveTo>
                    <a:cubicBezTo>
                      <a:pt x="571" y="1"/>
                      <a:pt x="1" y="298"/>
                      <a:pt x="1" y="868"/>
                    </a:cubicBezTo>
                    <a:cubicBezTo>
                      <a:pt x="1" y="1439"/>
                      <a:pt x="571"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0"/>
              <p:cNvSpPr/>
              <p:nvPr/>
            </p:nvSpPr>
            <p:spPr>
              <a:xfrm>
                <a:off x="3840525" y="2297975"/>
                <a:ext cx="42825" cy="42825"/>
              </a:xfrm>
              <a:custGeom>
                <a:avLst/>
                <a:gdLst/>
                <a:ahLst/>
                <a:cxnLst/>
                <a:rect l="l" t="t" r="r" b="b"/>
                <a:pathLst>
                  <a:path w="1713" h="1713" extrusionOk="0">
                    <a:moveTo>
                      <a:pt x="845" y="1"/>
                    </a:moveTo>
                    <a:cubicBezTo>
                      <a:pt x="274" y="1"/>
                      <a:pt x="0" y="298"/>
                      <a:pt x="0" y="868"/>
                    </a:cubicBezTo>
                    <a:cubicBezTo>
                      <a:pt x="0" y="1439"/>
                      <a:pt x="274" y="1713"/>
                      <a:pt x="845" y="1713"/>
                    </a:cubicBezTo>
                    <a:cubicBezTo>
                      <a:pt x="1415" y="1713"/>
                      <a:pt x="1712" y="1439"/>
                      <a:pt x="1712" y="868"/>
                    </a:cubicBezTo>
                    <a:cubicBezTo>
                      <a:pt x="1712" y="298"/>
                      <a:pt x="1415" y="1"/>
                      <a:pt x="845" y="1"/>
                    </a:cubicBezTo>
                    <a:close/>
                  </a:path>
                </a:pathLst>
              </a:custGeom>
              <a:solidFill>
                <a:schemeClr val="accent5"/>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0"/>
              <p:cNvSpPr/>
              <p:nvPr/>
            </p:nvSpPr>
            <p:spPr>
              <a:xfrm>
                <a:off x="3790300" y="3061500"/>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0"/>
              <p:cNvSpPr/>
              <p:nvPr/>
            </p:nvSpPr>
            <p:spPr>
              <a:xfrm>
                <a:off x="3790300" y="3175625"/>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0"/>
              <p:cNvSpPr/>
              <p:nvPr/>
            </p:nvSpPr>
            <p:spPr>
              <a:xfrm>
                <a:off x="3932950" y="3282325"/>
                <a:ext cx="256825" cy="42825"/>
              </a:xfrm>
              <a:custGeom>
                <a:avLst/>
                <a:gdLst/>
                <a:ahLst/>
                <a:cxnLst/>
                <a:rect l="l" t="t" r="r" b="b"/>
                <a:pathLst>
                  <a:path w="10273" h="1713" extrusionOk="0">
                    <a:moveTo>
                      <a:pt x="571" y="0"/>
                    </a:moveTo>
                    <a:cubicBezTo>
                      <a:pt x="298" y="0"/>
                      <a:pt x="1" y="571"/>
                      <a:pt x="1" y="868"/>
                    </a:cubicBezTo>
                    <a:cubicBezTo>
                      <a:pt x="1" y="1142"/>
                      <a:pt x="298" y="1712"/>
                      <a:pt x="571" y="1712"/>
                    </a:cubicBezTo>
                    <a:lnTo>
                      <a:pt x="9428" y="1712"/>
                    </a:lnTo>
                    <a:cubicBezTo>
                      <a:pt x="9998" y="1712"/>
                      <a:pt x="10272" y="1142"/>
                      <a:pt x="10272" y="868"/>
                    </a:cubicBezTo>
                    <a:cubicBezTo>
                      <a:pt x="10272" y="571"/>
                      <a:pt x="9998" y="0"/>
                      <a:pt x="9428"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0"/>
              <p:cNvSpPr/>
              <p:nvPr/>
            </p:nvSpPr>
            <p:spPr>
              <a:xfrm>
                <a:off x="3911850" y="2533650"/>
                <a:ext cx="306450" cy="306450"/>
              </a:xfrm>
              <a:custGeom>
                <a:avLst/>
                <a:gdLst/>
                <a:ahLst/>
                <a:cxnLst/>
                <a:rect l="l" t="t" r="r" b="b"/>
                <a:pathLst>
                  <a:path w="12258" h="12258" extrusionOk="0">
                    <a:moveTo>
                      <a:pt x="5981" y="1"/>
                    </a:moveTo>
                    <a:cubicBezTo>
                      <a:pt x="2557" y="1"/>
                      <a:pt x="0" y="2557"/>
                      <a:pt x="0" y="5981"/>
                    </a:cubicBezTo>
                    <a:cubicBezTo>
                      <a:pt x="0" y="9405"/>
                      <a:pt x="2557" y="12258"/>
                      <a:pt x="5981" y="12258"/>
                    </a:cubicBezTo>
                    <a:cubicBezTo>
                      <a:pt x="9404" y="12258"/>
                      <a:pt x="12258" y="9405"/>
                      <a:pt x="12258" y="5981"/>
                    </a:cubicBezTo>
                    <a:cubicBezTo>
                      <a:pt x="12258" y="2557"/>
                      <a:pt x="9404" y="1"/>
                      <a:pt x="5981"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0"/>
              <p:cNvSpPr/>
              <p:nvPr/>
            </p:nvSpPr>
            <p:spPr>
              <a:xfrm>
                <a:off x="4004300" y="2576450"/>
                <a:ext cx="114150" cy="106725"/>
              </a:xfrm>
              <a:custGeom>
                <a:avLst/>
                <a:gdLst/>
                <a:ahLst/>
                <a:cxnLst/>
                <a:rect l="l" t="t" r="r" b="b"/>
                <a:pathLst>
                  <a:path w="4566" h="4269" extrusionOk="0">
                    <a:moveTo>
                      <a:pt x="2283" y="1"/>
                    </a:moveTo>
                    <a:cubicBezTo>
                      <a:pt x="1141" y="1"/>
                      <a:pt x="0" y="845"/>
                      <a:pt x="0" y="2283"/>
                    </a:cubicBezTo>
                    <a:cubicBezTo>
                      <a:pt x="0" y="3424"/>
                      <a:pt x="1141" y="4269"/>
                      <a:pt x="2283" y="4269"/>
                    </a:cubicBezTo>
                    <a:cubicBezTo>
                      <a:pt x="3424" y="4269"/>
                      <a:pt x="4565" y="3424"/>
                      <a:pt x="4565" y="2283"/>
                    </a:cubicBezTo>
                    <a:cubicBezTo>
                      <a:pt x="4565" y="845"/>
                      <a:pt x="3424" y="1"/>
                      <a:pt x="2283" y="1"/>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0"/>
              <p:cNvSpPr/>
              <p:nvPr/>
            </p:nvSpPr>
            <p:spPr>
              <a:xfrm>
                <a:off x="3954650" y="2711700"/>
                <a:ext cx="214000" cy="121550"/>
              </a:xfrm>
              <a:custGeom>
                <a:avLst/>
                <a:gdLst/>
                <a:ahLst/>
                <a:cxnLst/>
                <a:rect l="l" t="t" r="r" b="b"/>
                <a:pathLst>
                  <a:path w="8560" h="4862" extrusionOk="0">
                    <a:moveTo>
                      <a:pt x="4269" y="0"/>
                    </a:moveTo>
                    <a:cubicBezTo>
                      <a:pt x="2283" y="0"/>
                      <a:pt x="571" y="1141"/>
                      <a:pt x="0" y="2853"/>
                    </a:cubicBezTo>
                    <a:cubicBezTo>
                      <a:pt x="1141" y="3995"/>
                      <a:pt x="2557" y="4862"/>
                      <a:pt x="4269" y="4862"/>
                    </a:cubicBezTo>
                    <a:cubicBezTo>
                      <a:pt x="5980" y="4862"/>
                      <a:pt x="7418" y="3995"/>
                      <a:pt x="8560" y="2853"/>
                    </a:cubicBezTo>
                    <a:cubicBezTo>
                      <a:pt x="7989" y="1141"/>
                      <a:pt x="6277" y="0"/>
                      <a:pt x="4269" y="0"/>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0"/>
            <p:cNvGrpSpPr/>
            <p:nvPr/>
          </p:nvGrpSpPr>
          <p:grpSpPr>
            <a:xfrm>
              <a:off x="7199564" y="2548592"/>
              <a:ext cx="836053" cy="232500"/>
              <a:chOff x="7110769" y="2167592"/>
              <a:chExt cx="836053" cy="232500"/>
            </a:xfrm>
          </p:grpSpPr>
          <p:sp>
            <p:nvSpPr>
              <p:cNvPr id="1251" name="Google Shape;1251;p70"/>
              <p:cNvSpPr/>
              <p:nvPr/>
            </p:nvSpPr>
            <p:spPr>
              <a:xfrm>
                <a:off x="7110769" y="2167592"/>
                <a:ext cx="338100" cy="232500"/>
              </a:xfrm>
              <a:prstGeom prst="roundRect">
                <a:avLst>
                  <a:gd name="adj" fmla="val 16667"/>
                </a:avLst>
              </a:prstGeom>
              <a:solidFill>
                <a:schemeClr val="lt1"/>
              </a:solidFill>
              <a:ln>
                <a:noFill/>
              </a:ln>
              <a:effectLst>
                <a:outerShdw blurRad="57150" dist="19050" dir="5400000" algn="bl" rotWithShape="0">
                  <a:schemeClr val="dk1">
                    <a:alpha val="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0"/>
              <p:cNvSpPr/>
              <p:nvPr/>
            </p:nvSpPr>
            <p:spPr>
              <a:xfrm>
                <a:off x="7552322" y="2167610"/>
                <a:ext cx="3945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0"/>
              <p:cNvSpPr/>
              <p:nvPr/>
            </p:nvSpPr>
            <p:spPr>
              <a:xfrm>
                <a:off x="7552322" y="2259290"/>
                <a:ext cx="2748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0"/>
              <p:cNvSpPr/>
              <p:nvPr/>
            </p:nvSpPr>
            <p:spPr>
              <a:xfrm>
                <a:off x="7552322" y="2350970"/>
                <a:ext cx="1596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1337061" y="1922154"/>
            <a:ext cx="3146838" cy="1938992"/>
          </a:xfrm>
          <a:prstGeom prst="rect">
            <a:avLst/>
          </a:prstGeom>
          <a:noFill/>
        </p:spPr>
        <p:txBody>
          <a:bodyPr wrap="square" rtlCol="0">
            <a:spAutoFit/>
          </a:bodyPr>
          <a:lstStyle/>
          <a:p>
            <a:r>
              <a:rPr lang="en-US" sz="6000" b="1" smtClean="0">
                <a:solidFill>
                  <a:srgbClr val="FF0000"/>
                </a:solidFill>
                <a:effectLst>
                  <a:outerShdw blurRad="38100" dist="38100" dir="2700000" algn="tl">
                    <a:srgbClr val="000000">
                      <a:alpha val="43137"/>
                    </a:srgbClr>
                  </a:outerShdw>
                </a:effectLst>
              </a:rPr>
              <a:t>GIỚI THIỆU</a:t>
            </a:r>
            <a:endParaRPr lang="en-US" sz="6000" b="1">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92289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D5A2CDF1-B30D-2538-E247-770B127C9757}"/>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E8FFC3F5-ECDF-5EB2-D502-2FC153541C9B}"/>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D56CB1A1-82E7-9000-2D63-E7D4606D52EE}"/>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FBC9EB73-A5E4-7FD4-853A-8320D96D9819}"/>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BB3603A9-05C8-77D7-42E2-338F9F17F059}"/>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56637906-5812-3FA0-3D70-5AF66307D717}"/>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err="1">
                <a:solidFill>
                  <a:srgbClr val="FF0000"/>
                </a:solidFill>
                <a:effectLst>
                  <a:outerShdw blurRad="38100" dist="38100" dir="2700000" algn="tl">
                    <a:srgbClr val="000000">
                      <a:alpha val="43137"/>
                    </a:srgbClr>
                  </a:outerShdw>
                </a:effectLst>
              </a:rPr>
              <a:t>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8AEDF6E8-F3DD-B315-A9F4-65D433004DDA}"/>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A944902B-6271-ACD2-A08F-3CF15CA99AAE}"/>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05C669B6-FF61-A179-C732-3D460D5A7C1C}"/>
              </a:ext>
            </a:extLst>
          </p:cNvPr>
          <p:cNvSpPr txBox="1"/>
          <p:nvPr/>
        </p:nvSpPr>
        <p:spPr>
          <a:xfrm>
            <a:off x="875606" y="1876150"/>
            <a:ext cx="7842519" cy="307777"/>
          </a:xfrm>
          <a:prstGeom prst="rect">
            <a:avLst/>
          </a:prstGeom>
          <a:noFill/>
        </p:spPr>
        <p:txBody>
          <a:bodyPr wrap="square" rtlCol="0">
            <a:spAutoFit/>
          </a:bodyPr>
          <a:lstStyle/>
          <a:p>
            <a:r>
              <a:rPr lang="en-US" dirty="0" err="1"/>
              <a:t>Tạo</a:t>
            </a:r>
            <a:r>
              <a:rPr lang="en-US" dirty="0"/>
              <a:t> </a:t>
            </a:r>
            <a:r>
              <a:rPr lang="en-US" dirty="0" err="1"/>
              <a:t>một</a:t>
            </a:r>
            <a:r>
              <a:rPr lang="en-US" dirty="0"/>
              <a:t> file backup.bat </a:t>
            </a:r>
            <a:r>
              <a:rPr lang="en-US" dirty="0" err="1"/>
              <a:t>có</a:t>
            </a:r>
            <a:r>
              <a:rPr lang="en-US" dirty="0"/>
              <a:t> </a:t>
            </a:r>
            <a:r>
              <a:rPr lang="en-US" dirty="0" err="1"/>
              <a:t>nội</a:t>
            </a:r>
            <a:r>
              <a:rPr lang="en-US" dirty="0"/>
              <a:t> dung </a:t>
            </a:r>
            <a:r>
              <a:rPr lang="en-US" dirty="0" err="1"/>
              <a:t>như</a:t>
            </a:r>
            <a:r>
              <a:rPr lang="en-US" dirty="0"/>
              <a:t> </a:t>
            </a:r>
            <a:r>
              <a:rPr lang="en-US" dirty="0" err="1"/>
              <a:t>sau</a:t>
            </a:r>
            <a:r>
              <a:rPr lang="en-US" dirty="0"/>
              <a:t> </a:t>
            </a:r>
            <a:r>
              <a:rPr lang="en-US" dirty="0" err="1"/>
              <a:t>rồi</a:t>
            </a:r>
            <a:r>
              <a:rPr lang="en-US" dirty="0"/>
              <a:t> </a:t>
            </a:r>
            <a:r>
              <a:rPr lang="en-US" dirty="0" err="1"/>
              <a:t>lưu</a:t>
            </a:r>
            <a:r>
              <a:rPr lang="en-US" dirty="0"/>
              <a:t> </a:t>
            </a:r>
            <a:r>
              <a:rPr lang="en-US" dirty="0" err="1"/>
              <a:t>vào</a:t>
            </a:r>
            <a:r>
              <a:rPr lang="en-US" dirty="0"/>
              <a:t> </a:t>
            </a:r>
            <a:r>
              <a:rPr lang="en-US" dirty="0" err="1"/>
              <a:t>thư</a:t>
            </a:r>
            <a:r>
              <a:rPr lang="en-US" dirty="0"/>
              <a:t> </a:t>
            </a:r>
            <a:r>
              <a:rPr lang="en-US" dirty="0" err="1"/>
              <a:t>mục</a:t>
            </a:r>
            <a:r>
              <a:rPr lang="en-US" dirty="0"/>
              <a:t> backup </a:t>
            </a:r>
            <a:r>
              <a:rPr lang="vi-VN" dirty="0"/>
              <a:t>E:\backup\backup.bat</a:t>
            </a:r>
          </a:p>
        </p:txBody>
      </p:sp>
      <p:pic>
        <p:nvPicPr>
          <p:cNvPr id="3" name="Picture 2">
            <a:extLst>
              <a:ext uri="{FF2B5EF4-FFF2-40B4-BE49-F238E27FC236}">
                <a16:creationId xmlns:a16="http://schemas.microsoft.com/office/drawing/2014/main" id="{80383210-B663-E5A0-1271-AE7B53C63BD0}"/>
              </a:ext>
            </a:extLst>
          </p:cNvPr>
          <p:cNvPicPr>
            <a:picLocks noChangeAspect="1"/>
          </p:cNvPicPr>
          <p:nvPr/>
        </p:nvPicPr>
        <p:blipFill>
          <a:blip r:embed="rId4"/>
          <a:stretch>
            <a:fillRect/>
          </a:stretch>
        </p:blipFill>
        <p:spPr>
          <a:xfrm>
            <a:off x="815380" y="2271001"/>
            <a:ext cx="7802732" cy="1377145"/>
          </a:xfrm>
          <a:prstGeom prst="rect">
            <a:avLst/>
          </a:prstGeom>
        </p:spPr>
      </p:pic>
      <p:sp>
        <p:nvSpPr>
          <p:cNvPr id="4" name="TextBox 3">
            <a:extLst>
              <a:ext uri="{FF2B5EF4-FFF2-40B4-BE49-F238E27FC236}">
                <a16:creationId xmlns:a16="http://schemas.microsoft.com/office/drawing/2014/main" id="{DE122FF5-A2B2-9C42-B500-FBDF7D913D80}"/>
              </a:ext>
            </a:extLst>
          </p:cNvPr>
          <p:cNvSpPr txBox="1"/>
          <p:nvPr/>
        </p:nvSpPr>
        <p:spPr>
          <a:xfrm>
            <a:off x="875605" y="3735220"/>
            <a:ext cx="7842519" cy="523220"/>
          </a:xfrm>
          <a:prstGeom prst="rect">
            <a:avLst/>
          </a:prstGeom>
          <a:noFill/>
        </p:spPr>
        <p:txBody>
          <a:bodyPr wrap="square" rtlCol="0">
            <a:spAutoFit/>
          </a:bodyPr>
          <a:lstStyle/>
          <a:p>
            <a:r>
              <a:rPr lang="en-US" dirty="0"/>
              <a:t>File </a:t>
            </a:r>
            <a:r>
              <a:rPr lang="en-US" dirty="0" err="1"/>
              <a:t>này</a:t>
            </a:r>
            <a:r>
              <a:rPr lang="en-US" dirty="0"/>
              <a:t> </a:t>
            </a:r>
            <a:r>
              <a:rPr lang="en-US" dirty="0" err="1"/>
              <a:t>chứa</a:t>
            </a:r>
            <a:r>
              <a:rPr lang="en-US" dirty="0"/>
              <a:t> </a:t>
            </a:r>
            <a:r>
              <a:rPr lang="en-US" dirty="0" err="1"/>
              <a:t>lệnh</a:t>
            </a:r>
            <a:r>
              <a:rPr lang="en-US" dirty="0"/>
              <a:t> </a:t>
            </a:r>
            <a:r>
              <a:rPr lang="en-US" dirty="0" err="1"/>
              <a:t>có</a:t>
            </a:r>
            <a:r>
              <a:rPr lang="en-US" dirty="0"/>
              <a:t> </a:t>
            </a:r>
            <a:r>
              <a:rPr lang="en-US" dirty="0" err="1"/>
              <a:t>nội</a:t>
            </a:r>
            <a:r>
              <a:rPr lang="en-US" dirty="0"/>
              <a:t> dung </a:t>
            </a:r>
            <a:r>
              <a:rPr lang="en-US" dirty="0" err="1"/>
              <a:t>gọi</a:t>
            </a:r>
            <a:r>
              <a:rPr lang="en-US" dirty="0"/>
              <a:t> </a:t>
            </a:r>
            <a:r>
              <a:rPr lang="en-US" dirty="0" err="1"/>
              <a:t>tới</a:t>
            </a:r>
            <a:r>
              <a:rPr lang="en-US" dirty="0"/>
              <a:t> Stored Procedure </a:t>
            </a:r>
            <a:r>
              <a:rPr lang="en-US" dirty="0" err="1"/>
              <a:t>sp_BackupDatabase</a:t>
            </a:r>
            <a:r>
              <a:rPr lang="en-US" dirty="0"/>
              <a:t> </a:t>
            </a:r>
            <a:r>
              <a:rPr lang="en-US" dirty="0" err="1"/>
              <a:t>thực</a:t>
            </a:r>
            <a:r>
              <a:rPr lang="en-US" dirty="0"/>
              <a:t> </a:t>
            </a:r>
            <a:r>
              <a:rPr lang="en-US" dirty="0" err="1"/>
              <a:t>hiện</a:t>
            </a:r>
            <a:r>
              <a:rPr lang="en-US" dirty="0"/>
              <a:t> </a:t>
            </a:r>
            <a:r>
              <a:rPr lang="en-US" dirty="0" err="1"/>
              <a:t>việc</a:t>
            </a:r>
            <a:r>
              <a:rPr lang="en-US" dirty="0"/>
              <a:t> </a:t>
            </a:r>
            <a:r>
              <a:rPr lang="en-US" dirty="0" err="1"/>
              <a:t>sao</a:t>
            </a:r>
            <a:r>
              <a:rPr lang="en-US" dirty="0"/>
              <a:t> </a:t>
            </a:r>
            <a:r>
              <a:rPr lang="en-US" dirty="0" err="1"/>
              <a:t>lưu</a:t>
            </a:r>
            <a:endParaRPr lang="vi-VN" dirty="0"/>
          </a:p>
        </p:txBody>
      </p:sp>
    </p:spTree>
    <p:extLst>
      <p:ext uri="{BB962C8B-B14F-4D97-AF65-F5344CB8AC3E}">
        <p14:creationId xmlns:p14="http://schemas.microsoft.com/office/powerpoint/2010/main" val="178319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1425A3DD-FF8E-5323-1DB4-D704CDE82E3C}"/>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C8F777EF-4CA3-2A75-6DCD-B376E448F875}"/>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FDB16616-6A78-1099-5484-BEA462D3AC1A}"/>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4C5BB761-C3F2-4269-342D-EF21B4E4E8EE}"/>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A42EBB7A-D181-9617-868A-3F1083EC42F3}"/>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19C10E87-7672-F029-6B56-24E25E9A11CF}"/>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err="1">
                <a:solidFill>
                  <a:srgbClr val="FF0000"/>
                </a:solidFill>
                <a:effectLst>
                  <a:outerShdw blurRad="38100" dist="38100" dir="2700000" algn="tl">
                    <a:srgbClr val="000000">
                      <a:alpha val="43137"/>
                    </a:srgbClr>
                  </a:outerShdw>
                </a:effectLst>
              </a:rPr>
              <a:t>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3D5BF1A2-2AC3-2EE0-774E-EB93C2C6796E}"/>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FFCB51D8-820E-5E65-292F-031FCFE4B75C}"/>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3C5D1531-B719-415B-F289-760FC69183A6}"/>
              </a:ext>
            </a:extLst>
          </p:cNvPr>
          <p:cNvSpPr txBox="1"/>
          <p:nvPr/>
        </p:nvSpPr>
        <p:spPr>
          <a:xfrm>
            <a:off x="875606" y="1876150"/>
            <a:ext cx="7842519" cy="307777"/>
          </a:xfrm>
          <a:prstGeom prst="rect">
            <a:avLst/>
          </a:prstGeom>
          <a:noFill/>
        </p:spPr>
        <p:txBody>
          <a:bodyPr wrap="square" rtlCol="0">
            <a:spAutoFit/>
          </a:bodyPr>
          <a:lstStyle/>
          <a:p>
            <a:r>
              <a:rPr lang="en-US" dirty="0" err="1"/>
              <a:t>Để</a:t>
            </a:r>
            <a:r>
              <a:rPr lang="en-US" dirty="0"/>
              <a:t> </a:t>
            </a:r>
            <a:r>
              <a:rPr lang="en-US" dirty="0" err="1"/>
              <a:t>tự</a:t>
            </a:r>
            <a:r>
              <a:rPr lang="en-US" dirty="0"/>
              <a:t> </a:t>
            </a:r>
            <a:r>
              <a:rPr lang="en-US" dirty="0" err="1"/>
              <a:t>động</a:t>
            </a:r>
            <a:r>
              <a:rPr lang="en-US" dirty="0"/>
              <a:t> </a:t>
            </a:r>
            <a:r>
              <a:rPr lang="en-US" dirty="0" err="1"/>
              <a:t>chạy</a:t>
            </a:r>
            <a:r>
              <a:rPr lang="en-US" dirty="0"/>
              <a:t> file backup.bat </a:t>
            </a:r>
            <a:r>
              <a:rPr lang="en-US" dirty="0" err="1"/>
              <a:t>định</a:t>
            </a:r>
            <a:r>
              <a:rPr lang="en-US" dirty="0"/>
              <a:t> </a:t>
            </a:r>
            <a:r>
              <a:rPr lang="en-US" dirty="0" err="1"/>
              <a:t>kỳ</a:t>
            </a:r>
            <a:r>
              <a:rPr lang="en-US" dirty="0"/>
              <a:t>, ta </a:t>
            </a:r>
            <a:r>
              <a:rPr lang="en-US" dirty="0" err="1"/>
              <a:t>cần</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Task Scheduler </a:t>
            </a:r>
            <a:r>
              <a:rPr lang="en-US" dirty="0" err="1"/>
              <a:t>của</a:t>
            </a:r>
            <a:r>
              <a:rPr lang="en-US" dirty="0"/>
              <a:t> Window </a:t>
            </a:r>
            <a:endParaRPr lang="vi-VN" dirty="0"/>
          </a:p>
        </p:txBody>
      </p:sp>
      <p:pic>
        <p:nvPicPr>
          <p:cNvPr id="10" name="Picture 9">
            <a:extLst>
              <a:ext uri="{FF2B5EF4-FFF2-40B4-BE49-F238E27FC236}">
                <a16:creationId xmlns:a16="http://schemas.microsoft.com/office/drawing/2014/main" id="{E55252EA-130D-8498-5EE3-29C15AFCD8F1}"/>
              </a:ext>
            </a:extLst>
          </p:cNvPr>
          <p:cNvPicPr>
            <a:picLocks noChangeAspect="1"/>
          </p:cNvPicPr>
          <p:nvPr/>
        </p:nvPicPr>
        <p:blipFill>
          <a:blip r:embed="rId4"/>
          <a:stretch>
            <a:fillRect/>
          </a:stretch>
        </p:blipFill>
        <p:spPr>
          <a:xfrm>
            <a:off x="819806" y="2199702"/>
            <a:ext cx="7675836" cy="2085971"/>
          </a:xfrm>
          <a:prstGeom prst="rect">
            <a:avLst/>
          </a:prstGeom>
        </p:spPr>
      </p:pic>
    </p:spTree>
    <p:extLst>
      <p:ext uri="{BB962C8B-B14F-4D97-AF65-F5344CB8AC3E}">
        <p14:creationId xmlns:p14="http://schemas.microsoft.com/office/powerpoint/2010/main" val="1063806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076AD896-41DD-EBB0-80EA-A7F6368BD9DC}"/>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440CDF06-07F2-0917-DFBB-0B858AC1A095}"/>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45C080D2-81DB-A828-15E5-C126F2DAFDC2}"/>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695F1874-C250-E443-07BA-6C014ACD7241}"/>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83334034-857C-7F9F-1E8A-0DF9656AE2BA}"/>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89B6D6A7-7DC2-7FF6-1D15-F0F12FCF2963}"/>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err="1">
                <a:solidFill>
                  <a:srgbClr val="FF0000"/>
                </a:solidFill>
                <a:effectLst>
                  <a:outerShdw blurRad="38100" dist="38100" dir="2700000" algn="tl">
                    <a:srgbClr val="000000">
                      <a:alpha val="43137"/>
                    </a:srgbClr>
                  </a:outerShdw>
                </a:effectLst>
              </a:rPr>
              <a:t>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5C9BF3D3-5473-B5C2-1A47-ABE0887DC182}"/>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14F03E46-9960-7FD1-A745-787242C5394E}"/>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1F7361C8-730A-A769-607B-EF5C15E955CC}"/>
              </a:ext>
            </a:extLst>
          </p:cNvPr>
          <p:cNvSpPr txBox="1"/>
          <p:nvPr/>
        </p:nvSpPr>
        <p:spPr>
          <a:xfrm>
            <a:off x="875606" y="1876150"/>
            <a:ext cx="7842519" cy="307777"/>
          </a:xfrm>
          <a:prstGeom prst="rect">
            <a:avLst/>
          </a:prstGeom>
          <a:noFill/>
        </p:spPr>
        <p:txBody>
          <a:bodyPr wrap="square" rtlCol="0">
            <a:spAutoFit/>
          </a:bodyPr>
          <a:lstStyle/>
          <a:p>
            <a:r>
              <a:rPr lang="en-US" dirty="0" err="1"/>
              <a:t>Chọn</a:t>
            </a:r>
            <a:r>
              <a:rPr lang="en-US" dirty="0"/>
              <a:t> Create Basic Task </a:t>
            </a:r>
            <a:r>
              <a:rPr lang="en-US" dirty="0" err="1"/>
              <a:t>để</a:t>
            </a:r>
            <a:r>
              <a:rPr lang="en-US" dirty="0"/>
              <a:t> </a:t>
            </a:r>
            <a:r>
              <a:rPr lang="en-US" dirty="0" err="1"/>
              <a:t>tạo</a:t>
            </a:r>
            <a:r>
              <a:rPr lang="en-US" dirty="0"/>
              <a:t> </a:t>
            </a:r>
            <a:r>
              <a:rPr lang="en-US" dirty="0" err="1"/>
              <a:t>một</a:t>
            </a:r>
            <a:r>
              <a:rPr lang="en-US" dirty="0"/>
              <a:t> task </a:t>
            </a:r>
            <a:r>
              <a:rPr lang="en-US" dirty="0" err="1"/>
              <a:t>mới</a:t>
            </a:r>
            <a:r>
              <a:rPr lang="en-US" dirty="0"/>
              <a:t> </a:t>
            </a:r>
            <a:endParaRPr lang="vi-VN" dirty="0"/>
          </a:p>
        </p:txBody>
      </p:sp>
      <p:pic>
        <p:nvPicPr>
          <p:cNvPr id="10" name="Picture 9">
            <a:extLst>
              <a:ext uri="{FF2B5EF4-FFF2-40B4-BE49-F238E27FC236}">
                <a16:creationId xmlns:a16="http://schemas.microsoft.com/office/drawing/2014/main" id="{C2EF4939-C52C-C302-4BF7-D841095D3A5B}"/>
              </a:ext>
            </a:extLst>
          </p:cNvPr>
          <p:cNvPicPr>
            <a:picLocks noChangeAspect="1"/>
          </p:cNvPicPr>
          <p:nvPr/>
        </p:nvPicPr>
        <p:blipFill>
          <a:blip r:embed="rId4"/>
          <a:srcRect l="63215" t="29822"/>
          <a:stretch/>
        </p:blipFill>
        <p:spPr>
          <a:xfrm>
            <a:off x="1266166" y="2243064"/>
            <a:ext cx="3984490" cy="1999248"/>
          </a:xfrm>
          <a:prstGeom prst="rect">
            <a:avLst/>
          </a:prstGeom>
        </p:spPr>
      </p:pic>
    </p:spTree>
    <p:extLst>
      <p:ext uri="{BB962C8B-B14F-4D97-AF65-F5344CB8AC3E}">
        <p14:creationId xmlns:p14="http://schemas.microsoft.com/office/powerpoint/2010/main" val="1982722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B8C434A2-6439-3D8A-5B56-E64402E04141}"/>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BF295A5A-D5D2-691B-F7A7-C85865C839C4}"/>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CFFB0BC6-C798-EF2E-0A9C-592D94EF06A5}"/>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D2981D11-C3BB-4655-130C-D26978002AE6}"/>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FC4F6490-8132-E49A-66AF-2CE4EA2C4EE3}"/>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0C5E4508-6E71-CA07-0B77-9925D535592F}"/>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err="1">
                <a:solidFill>
                  <a:srgbClr val="FF0000"/>
                </a:solidFill>
                <a:effectLst>
                  <a:outerShdw blurRad="38100" dist="38100" dir="2700000" algn="tl">
                    <a:srgbClr val="000000">
                      <a:alpha val="43137"/>
                    </a:srgbClr>
                  </a:outerShdw>
                </a:effectLst>
              </a:rPr>
              <a:t>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A4C0E29B-37D8-A92C-6B72-E991E2E4E0A0}"/>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318C8044-29EC-95D2-6601-CC139363E8A8}"/>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BCEE2A77-6422-73A2-BC9C-54CABC26CD53}"/>
              </a:ext>
            </a:extLst>
          </p:cNvPr>
          <p:cNvSpPr txBox="1"/>
          <p:nvPr/>
        </p:nvSpPr>
        <p:spPr>
          <a:xfrm>
            <a:off x="875606" y="1876150"/>
            <a:ext cx="7842519" cy="307777"/>
          </a:xfrm>
          <a:prstGeom prst="rect">
            <a:avLst/>
          </a:prstGeom>
          <a:noFill/>
        </p:spPr>
        <p:txBody>
          <a:bodyPr wrap="square" rtlCol="0">
            <a:spAutoFit/>
          </a:bodyPr>
          <a:lstStyle/>
          <a:p>
            <a:r>
              <a:rPr lang="en-US" dirty="0" err="1"/>
              <a:t>Bước</a:t>
            </a:r>
            <a:r>
              <a:rPr lang="en-US" dirty="0"/>
              <a:t> </a:t>
            </a:r>
            <a:r>
              <a:rPr lang="en-US" dirty="0" err="1"/>
              <a:t>đầu</a:t>
            </a:r>
            <a:r>
              <a:rPr lang="en-US" dirty="0"/>
              <a:t> </a:t>
            </a:r>
            <a:r>
              <a:rPr lang="en-US" dirty="0" err="1"/>
              <a:t>trong</a:t>
            </a:r>
            <a:r>
              <a:rPr lang="en-US" dirty="0"/>
              <a:t> </a:t>
            </a:r>
            <a:r>
              <a:rPr lang="en-US" dirty="0" err="1"/>
              <a:t>giao</a:t>
            </a:r>
            <a:r>
              <a:rPr lang="en-US" dirty="0"/>
              <a:t> </a:t>
            </a:r>
            <a:r>
              <a:rPr lang="en-US" dirty="0" err="1"/>
              <a:t>diện</a:t>
            </a:r>
            <a:r>
              <a:rPr lang="en-US" dirty="0"/>
              <a:t>, ta </a:t>
            </a:r>
            <a:r>
              <a:rPr lang="en-US" dirty="0" err="1"/>
              <a:t>đặt</a:t>
            </a:r>
            <a:r>
              <a:rPr lang="en-US" dirty="0"/>
              <a:t> </a:t>
            </a:r>
            <a:r>
              <a:rPr lang="en-US" dirty="0" err="1"/>
              <a:t>tên</a:t>
            </a:r>
            <a:r>
              <a:rPr lang="en-US" dirty="0"/>
              <a:t> </a:t>
            </a:r>
            <a:r>
              <a:rPr lang="en-US" dirty="0" err="1"/>
              <a:t>cho</a:t>
            </a:r>
            <a:r>
              <a:rPr lang="en-US" dirty="0"/>
              <a:t> task </a:t>
            </a:r>
            <a:r>
              <a:rPr lang="en-US" dirty="0" err="1"/>
              <a:t>cần</a:t>
            </a:r>
            <a:r>
              <a:rPr lang="en-US" dirty="0"/>
              <a:t> </a:t>
            </a:r>
            <a:r>
              <a:rPr lang="en-US" dirty="0" err="1"/>
              <a:t>tạo</a:t>
            </a:r>
            <a:endParaRPr lang="vi-VN" dirty="0"/>
          </a:p>
        </p:txBody>
      </p:sp>
      <p:pic>
        <p:nvPicPr>
          <p:cNvPr id="11" name="Picture 10">
            <a:extLst>
              <a:ext uri="{FF2B5EF4-FFF2-40B4-BE49-F238E27FC236}">
                <a16:creationId xmlns:a16="http://schemas.microsoft.com/office/drawing/2014/main" id="{4ED07706-4393-53F1-53C5-A1F6BB1DC5BA}"/>
              </a:ext>
            </a:extLst>
          </p:cNvPr>
          <p:cNvPicPr>
            <a:picLocks noChangeAspect="1"/>
          </p:cNvPicPr>
          <p:nvPr/>
        </p:nvPicPr>
        <p:blipFill>
          <a:blip r:embed="rId4"/>
          <a:stretch>
            <a:fillRect/>
          </a:stretch>
        </p:blipFill>
        <p:spPr>
          <a:xfrm>
            <a:off x="875606" y="2295850"/>
            <a:ext cx="6134956" cy="1295581"/>
          </a:xfrm>
          <a:prstGeom prst="rect">
            <a:avLst/>
          </a:prstGeom>
        </p:spPr>
      </p:pic>
    </p:spTree>
    <p:extLst>
      <p:ext uri="{BB962C8B-B14F-4D97-AF65-F5344CB8AC3E}">
        <p14:creationId xmlns:p14="http://schemas.microsoft.com/office/powerpoint/2010/main" val="1365280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E3888CB6-D349-0BFE-1D90-F77D0B3C1E36}"/>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4657124B-4DD5-C2B6-07F3-E2ACF2879CF7}"/>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374DFB84-EF22-8BCA-7841-C52544385F56}"/>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EDDA815E-D329-8D56-2346-D62E6882EB9A}"/>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799E8411-7B57-255E-BFE3-66D75D728011}"/>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72EA8FF3-8C70-87A7-41B2-87676DA8CBF4}"/>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D05C4148-6A60-42AB-0E1C-D3B268A18E2C}"/>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57F6F726-0036-D366-D657-1DD99BF60F8B}"/>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DA7ED449-BC51-E434-DCB8-802A9B5318A7}"/>
              </a:ext>
            </a:extLst>
          </p:cNvPr>
          <p:cNvSpPr txBox="1"/>
          <p:nvPr/>
        </p:nvSpPr>
        <p:spPr>
          <a:xfrm>
            <a:off x="875606" y="1876150"/>
            <a:ext cx="7842519" cy="307777"/>
          </a:xfrm>
          <a:prstGeom prst="rect">
            <a:avLst/>
          </a:prstGeom>
          <a:noFill/>
        </p:spPr>
        <p:txBody>
          <a:bodyPr wrap="square" rtlCol="0">
            <a:spAutoFit/>
          </a:bodyPr>
          <a:lstStyle/>
          <a:p>
            <a:r>
              <a:rPr lang="en-US" dirty="0" err="1"/>
              <a:t>Thiết</a:t>
            </a:r>
            <a:r>
              <a:rPr lang="en-US" dirty="0"/>
              <a:t> </a:t>
            </a:r>
            <a:r>
              <a:rPr lang="en-US" dirty="0" err="1"/>
              <a:t>lập</a:t>
            </a:r>
            <a:r>
              <a:rPr lang="en-US" dirty="0"/>
              <a:t> </a:t>
            </a:r>
            <a:r>
              <a:rPr lang="en-US" dirty="0" err="1"/>
              <a:t>chạy</a:t>
            </a:r>
            <a:r>
              <a:rPr lang="en-US" dirty="0"/>
              <a:t> task </a:t>
            </a:r>
            <a:r>
              <a:rPr lang="en-US" dirty="0" err="1"/>
              <a:t>theo</a:t>
            </a:r>
            <a:r>
              <a:rPr lang="en-US" dirty="0"/>
              <a:t> </a:t>
            </a:r>
            <a:r>
              <a:rPr lang="en-US" dirty="0" err="1"/>
              <a:t>tần</a:t>
            </a:r>
            <a:r>
              <a:rPr lang="en-US" dirty="0"/>
              <a:t> </a:t>
            </a:r>
            <a:r>
              <a:rPr lang="en-US" dirty="0" err="1"/>
              <a:t>suất</a:t>
            </a:r>
            <a:r>
              <a:rPr lang="en-US" dirty="0"/>
              <a:t> </a:t>
            </a:r>
            <a:r>
              <a:rPr lang="en-US" dirty="0" err="1"/>
              <a:t>định</a:t>
            </a:r>
            <a:r>
              <a:rPr lang="en-US" dirty="0"/>
              <a:t> </a:t>
            </a:r>
            <a:r>
              <a:rPr lang="en-US" dirty="0" err="1"/>
              <a:t>kỳ</a:t>
            </a:r>
            <a:r>
              <a:rPr lang="en-US" dirty="0"/>
              <a:t> </a:t>
            </a:r>
            <a:r>
              <a:rPr lang="en-US" dirty="0" err="1"/>
              <a:t>là</a:t>
            </a:r>
            <a:r>
              <a:rPr lang="en-US" dirty="0"/>
              <a:t> </a:t>
            </a:r>
            <a:r>
              <a:rPr lang="en-US" dirty="0" err="1"/>
              <a:t>mỗi</a:t>
            </a:r>
            <a:r>
              <a:rPr lang="en-US" dirty="0"/>
              <a:t> </a:t>
            </a:r>
            <a:r>
              <a:rPr lang="en-US" dirty="0" err="1"/>
              <a:t>tuần</a:t>
            </a:r>
            <a:r>
              <a:rPr lang="en-US" dirty="0"/>
              <a:t> </a:t>
            </a:r>
            <a:endParaRPr lang="vi-VN" dirty="0"/>
          </a:p>
        </p:txBody>
      </p:sp>
      <p:pic>
        <p:nvPicPr>
          <p:cNvPr id="9" name="Picture 8">
            <a:extLst>
              <a:ext uri="{FF2B5EF4-FFF2-40B4-BE49-F238E27FC236}">
                <a16:creationId xmlns:a16="http://schemas.microsoft.com/office/drawing/2014/main" id="{24C1091E-27B3-8F83-A9DB-2530B860F71D}"/>
              </a:ext>
            </a:extLst>
          </p:cNvPr>
          <p:cNvPicPr>
            <a:picLocks noChangeAspect="1"/>
          </p:cNvPicPr>
          <p:nvPr/>
        </p:nvPicPr>
        <p:blipFill>
          <a:blip r:embed="rId4"/>
          <a:stretch>
            <a:fillRect/>
          </a:stretch>
        </p:blipFill>
        <p:spPr>
          <a:xfrm>
            <a:off x="1102251" y="2271249"/>
            <a:ext cx="3984099" cy="963599"/>
          </a:xfrm>
          <a:prstGeom prst="rect">
            <a:avLst/>
          </a:prstGeom>
        </p:spPr>
      </p:pic>
    </p:spTree>
    <p:extLst>
      <p:ext uri="{BB962C8B-B14F-4D97-AF65-F5344CB8AC3E}">
        <p14:creationId xmlns:p14="http://schemas.microsoft.com/office/powerpoint/2010/main" val="2066947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8F2CA37B-3671-2160-AF3F-640F9D8264DA}"/>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200CE2C2-8CD4-E1C3-DAEC-C93FB10B80F8}"/>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78A28833-2123-BA77-A07E-DA161C277C8D}"/>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999A2A8B-5FEF-0FCB-005D-CDEC9370C9EF}"/>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3C33A0F0-17E4-D2E8-0530-9A3302A396C9}"/>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40667454-AFEA-FDC2-FF9B-E5F99826323E}"/>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err="1">
                <a:solidFill>
                  <a:srgbClr val="FF0000"/>
                </a:solidFill>
                <a:effectLst>
                  <a:outerShdw blurRad="38100" dist="38100" dir="2700000" algn="tl">
                    <a:srgbClr val="000000">
                      <a:alpha val="43137"/>
                    </a:srgbClr>
                  </a:outerShdw>
                </a:effectLst>
              </a:rPr>
              <a:t>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0F80EF9B-1491-D1D5-2F3A-6444FFB3BE76}"/>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1322B7AE-E8D7-B429-F207-71946B664D45}"/>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74712123-2B41-5640-EB64-F4BBC6FE125B}"/>
              </a:ext>
            </a:extLst>
          </p:cNvPr>
          <p:cNvSpPr txBox="1"/>
          <p:nvPr/>
        </p:nvSpPr>
        <p:spPr>
          <a:xfrm>
            <a:off x="875606" y="1876150"/>
            <a:ext cx="7842519" cy="307777"/>
          </a:xfrm>
          <a:prstGeom prst="rect">
            <a:avLst/>
          </a:prstGeom>
          <a:noFill/>
        </p:spPr>
        <p:txBody>
          <a:bodyPr wrap="square" rtlCol="0">
            <a:spAutoFit/>
          </a:bodyPr>
          <a:lstStyle/>
          <a:p>
            <a:r>
              <a:rPr lang="en-US" dirty="0" err="1"/>
              <a:t>Thiết</a:t>
            </a:r>
            <a:r>
              <a:rPr lang="en-US" dirty="0"/>
              <a:t> </a:t>
            </a:r>
            <a:r>
              <a:rPr lang="en-US" dirty="0" err="1"/>
              <a:t>lập</a:t>
            </a:r>
            <a:r>
              <a:rPr lang="en-US" dirty="0"/>
              <a:t> </a:t>
            </a:r>
            <a:r>
              <a:rPr lang="en-US" dirty="0" err="1"/>
              <a:t>ngày</a:t>
            </a:r>
            <a:r>
              <a:rPr lang="en-US" dirty="0"/>
              <a:t> </a:t>
            </a:r>
            <a:r>
              <a:rPr lang="en-US" dirty="0" err="1"/>
              <a:t>giờ</a:t>
            </a:r>
            <a:r>
              <a:rPr lang="en-US" dirty="0"/>
              <a:t> </a:t>
            </a:r>
            <a:r>
              <a:rPr lang="en-US" dirty="0" err="1"/>
              <a:t>chạy</a:t>
            </a:r>
            <a:endParaRPr lang="vi-VN" dirty="0"/>
          </a:p>
        </p:txBody>
      </p:sp>
      <p:pic>
        <p:nvPicPr>
          <p:cNvPr id="3" name="Picture 2">
            <a:extLst>
              <a:ext uri="{FF2B5EF4-FFF2-40B4-BE49-F238E27FC236}">
                <a16:creationId xmlns:a16="http://schemas.microsoft.com/office/drawing/2014/main" id="{75D9A138-0A9C-CC41-1DAA-DC2D97AA33A7}"/>
              </a:ext>
            </a:extLst>
          </p:cNvPr>
          <p:cNvPicPr>
            <a:picLocks noChangeAspect="1"/>
          </p:cNvPicPr>
          <p:nvPr/>
        </p:nvPicPr>
        <p:blipFill>
          <a:blip r:embed="rId4"/>
          <a:stretch>
            <a:fillRect/>
          </a:stretch>
        </p:blipFill>
        <p:spPr>
          <a:xfrm>
            <a:off x="1061646" y="2306075"/>
            <a:ext cx="5620534" cy="1714739"/>
          </a:xfrm>
          <a:prstGeom prst="rect">
            <a:avLst/>
          </a:prstGeom>
        </p:spPr>
      </p:pic>
    </p:spTree>
    <p:extLst>
      <p:ext uri="{BB962C8B-B14F-4D97-AF65-F5344CB8AC3E}">
        <p14:creationId xmlns:p14="http://schemas.microsoft.com/office/powerpoint/2010/main" val="1905999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876C504B-0349-B6CA-C2DC-601536FA6FD8}"/>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F46FDEE2-327D-EAF9-CE67-D207A799307A}"/>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05492387-5AA3-AE72-5464-0B61817FAFAB}"/>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2BB29BCF-0928-D5F4-C654-7F192977F628}"/>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B23DA26E-88ED-9EF2-4C66-841FE19C141F}"/>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A533B0EF-4699-4A85-0C98-84EB060B3941}"/>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dirty="0" err="1">
                <a:solidFill>
                  <a:srgbClr val="FF0000"/>
                </a:solidFill>
                <a:effectLst>
                  <a:outerShdw blurRad="38100" dist="38100" dir="2700000" algn="tl">
                    <a:srgbClr val="000000">
                      <a:alpha val="43137"/>
                    </a:srgbClr>
                  </a:outerShdw>
                </a:effectLst>
              </a:rPr>
              <a:t>mật</a:t>
            </a:r>
            <a:r>
              <a:rPr lang="en-US" sz="3200" b="1" dirty="0">
                <a:solidFill>
                  <a:srgbClr val="FF0000"/>
                </a:solidFill>
                <a:effectLst>
                  <a:outerShdw blurRad="38100" dist="38100" dir="2700000" algn="tl">
                    <a:srgbClr val="000000">
                      <a:alpha val="43137"/>
                    </a:srgbClr>
                  </a:outerShdw>
                </a:effectLst>
              </a:rPr>
              <a:t> Web</a:t>
            </a:r>
          </a:p>
        </p:txBody>
      </p:sp>
      <p:sp>
        <p:nvSpPr>
          <p:cNvPr id="6" name="Google Shape;1429;p74">
            <a:extLst>
              <a:ext uri="{FF2B5EF4-FFF2-40B4-BE49-F238E27FC236}">
                <a16:creationId xmlns:a16="http://schemas.microsoft.com/office/drawing/2014/main" id="{B2E95376-7977-EF44-4C06-960DD69912E4}"/>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7DB526A2-6407-05A0-7FB9-1D53A877A199}"/>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228AC0BF-117B-C10B-4B1A-4F8D26C63537}"/>
              </a:ext>
            </a:extLst>
          </p:cNvPr>
          <p:cNvSpPr txBox="1"/>
          <p:nvPr/>
        </p:nvSpPr>
        <p:spPr>
          <a:xfrm>
            <a:off x="875606" y="1876150"/>
            <a:ext cx="7842519" cy="307777"/>
          </a:xfrm>
          <a:prstGeom prst="rect">
            <a:avLst/>
          </a:prstGeom>
          <a:noFill/>
        </p:spPr>
        <p:txBody>
          <a:bodyPr wrap="square" rtlCol="0">
            <a:spAutoFit/>
          </a:bodyPr>
          <a:lstStyle/>
          <a:p>
            <a:r>
              <a:rPr lang="en-US" dirty="0" err="1"/>
              <a:t>Chọn</a:t>
            </a:r>
            <a:r>
              <a:rPr lang="en-US" dirty="0"/>
              <a:t> action </a:t>
            </a:r>
            <a:r>
              <a:rPr lang="en-US" dirty="0" err="1"/>
              <a:t>là</a:t>
            </a:r>
            <a:r>
              <a:rPr lang="en-US" dirty="0"/>
              <a:t> start a program</a:t>
            </a:r>
            <a:endParaRPr lang="vi-VN" dirty="0"/>
          </a:p>
        </p:txBody>
      </p:sp>
      <p:pic>
        <p:nvPicPr>
          <p:cNvPr id="4" name="Picture 3">
            <a:extLst>
              <a:ext uri="{FF2B5EF4-FFF2-40B4-BE49-F238E27FC236}">
                <a16:creationId xmlns:a16="http://schemas.microsoft.com/office/drawing/2014/main" id="{6E83DAE0-DC30-6A72-5CDB-F3C2F5D8507F}"/>
              </a:ext>
            </a:extLst>
          </p:cNvPr>
          <p:cNvPicPr>
            <a:picLocks noChangeAspect="1"/>
          </p:cNvPicPr>
          <p:nvPr/>
        </p:nvPicPr>
        <p:blipFill>
          <a:blip r:embed="rId4"/>
          <a:stretch>
            <a:fillRect/>
          </a:stretch>
        </p:blipFill>
        <p:spPr>
          <a:xfrm>
            <a:off x="1047445" y="2263512"/>
            <a:ext cx="4424668" cy="1800476"/>
          </a:xfrm>
          <a:prstGeom prst="rect">
            <a:avLst/>
          </a:prstGeom>
        </p:spPr>
      </p:pic>
    </p:spTree>
    <p:extLst>
      <p:ext uri="{BB962C8B-B14F-4D97-AF65-F5344CB8AC3E}">
        <p14:creationId xmlns:p14="http://schemas.microsoft.com/office/powerpoint/2010/main" val="3487341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BE3BFA73-FC6E-D571-D571-4275C5D51BC0}"/>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45C0A8C6-903C-BDD1-5BDB-CAEDC8B6E293}"/>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77914F7B-7222-53A7-064F-76EC70073F5E}"/>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D60174FF-AEC8-A1DD-5661-258FCB5C1C98}"/>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618B4EFE-F264-A8AF-1B3D-99163FD27C69}"/>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9F659117-EB9C-A9F7-E063-1F5299E6648C}"/>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err="1">
                <a:solidFill>
                  <a:srgbClr val="FF0000"/>
                </a:solidFill>
                <a:effectLst>
                  <a:outerShdw blurRad="38100" dist="38100" dir="2700000" algn="tl">
                    <a:srgbClr val="000000">
                      <a:alpha val="43137"/>
                    </a:srgbClr>
                  </a:outerShdw>
                </a:effectLst>
              </a:rPr>
              <a:t>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EA9E917A-52CD-C4A4-3655-DFB15FCD9223}"/>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E0407DE4-BA1F-27B3-F902-5A404A0B1537}"/>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C15B3494-DB6A-B805-B77C-167BA1FDBAE0}"/>
              </a:ext>
            </a:extLst>
          </p:cNvPr>
          <p:cNvSpPr txBox="1"/>
          <p:nvPr/>
        </p:nvSpPr>
        <p:spPr>
          <a:xfrm>
            <a:off x="875606" y="1876150"/>
            <a:ext cx="7842519" cy="307777"/>
          </a:xfrm>
          <a:prstGeom prst="rect">
            <a:avLst/>
          </a:prstGeom>
          <a:noFill/>
        </p:spPr>
        <p:txBody>
          <a:bodyPr wrap="square" rtlCol="0">
            <a:spAutoFit/>
          </a:bodyPr>
          <a:lstStyle/>
          <a:p>
            <a:r>
              <a:rPr lang="en-US" dirty="0" err="1"/>
              <a:t>Chỉ</a:t>
            </a:r>
            <a:r>
              <a:rPr lang="en-US" dirty="0"/>
              <a:t> </a:t>
            </a:r>
            <a:r>
              <a:rPr lang="en-US" dirty="0" err="1"/>
              <a:t>định</a:t>
            </a:r>
            <a:r>
              <a:rPr lang="en-US" dirty="0"/>
              <a:t> </a:t>
            </a:r>
            <a:r>
              <a:rPr lang="en-US" dirty="0" err="1"/>
              <a:t>chương</a:t>
            </a:r>
            <a:r>
              <a:rPr lang="en-US" dirty="0"/>
              <a:t> </a:t>
            </a:r>
            <a:r>
              <a:rPr lang="en-US" dirty="0" err="1"/>
              <a:t>trình</a:t>
            </a:r>
            <a:r>
              <a:rPr lang="en-US" dirty="0"/>
              <a:t>/</a:t>
            </a:r>
            <a:r>
              <a:rPr lang="en-US" dirty="0" err="1"/>
              <a:t>tập</a:t>
            </a:r>
            <a:r>
              <a:rPr lang="en-US" dirty="0"/>
              <a:t> </a:t>
            </a:r>
            <a:r>
              <a:rPr lang="en-US" dirty="0" err="1"/>
              <a:t>lệnh</a:t>
            </a:r>
            <a:r>
              <a:rPr lang="en-US" dirty="0"/>
              <a:t> </a:t>
            </a:r>
            <a:r>
              <a:rPr lang="en-US" dirty="0" err="1"/>
              <a:t>thực</a:t>
            </a:r>
            <a:r>
              <a:rPr lang="en-US" dirty="0"/>
              <a:t> </a:t>
            </a:r>
            <a:r>
              <a:rPr lang="en-US" dirty="0" err="1"/>
              <a:t>hiện</a:t>
            </a:r>
            <a:r>
              <a:rPr lang="en-US" dirty="0"/>
              <a:t> </a:t>
            </a:r>
            <a:r>
              <a:rPr lang="en-US" dirty="0" err="1"/>
              <a:t>khi</a:t>
            </a:r>
            <a:r>
              <a:rPr lang="en-US" dirty="0"/>
              <a:t> task </a:t>
            </a:r>
            <a:r>
              <a:rPr lang="en-US" dirty="0" err="1"/>
              <a:t>được</a:t>
            </a:r>
            <a:r>
              <a:rPr lang="en-US" dirty="0"/>
              <a:t> </a:t>
            </a:r>
            <a:r>
              <a:rPr lang="en-US" dirty="0" err="1"/>
              <a:t>kích</a:t>
            </a:r>
            <a:r>
              <a:rPr lang="en-US" dirty="0"/>
              <a:t> </a:t>
            </a:r>
            <a:r>
              <a:rPr lang="en-US" dirty="0" err="1"/>
              <a:t>hoạt</a:t>
            </a:r>
            <a:r>
              <a:rPr lang="en-US" dirty="0"/>
              <a:t> </a:t>
            </a:r>
            <a:endParaRPr lang="vi-VN" dirty="0"/>
          </a:p>
        </p:txBody>
      </p:sp>
      <p:pic>
        <p:nvPicPr>
          <p:cNvPr id="9" name="Picture 8">
            <a:extLst>
              <a:ext uri="{FF2B5EF4-FFF2-40B4-BE49-F238E27FC236}">
                <a16:creationId xmlns:a16="http://schemas.microsoft.com/office/drawing/2014/main" id="{48774BC8-571C-34A3-6E30-412B2BFB0AD2}"/>
              </a:ext>
            </a:extLst>
          </p:cNvPr>
          <p:cNvPicPr>
            <a:picLocks noChangeAspect="1"/>
          </p:cNvPicPr>
          <p:nvPr/>
        </p:nvPicPr>
        <p:blipFill>
          <a:blip r:embed="rId4"/>
          <a:stretch>
            <a:fillRect/>
          </a:stretch>
        </p:blipFill>
        <p:spPr>
          <a:xfrm>
            <a:off x="875606" y="2269377"/>
            <a:ext cx="5534730" cy="1790950"/>
          </a:xfrm>
          <a:prstGeom prst="rect">
            <a:avLst/>
          </a:prstGeom>
        </p:spPr>
      </p:pic>
      <p:sp>
        <p:nvSpPr>
          <p:cNvPr id="10" name="TextBox 9">
            <a:extLst>
              <a:ext uri="{FF2B5EF4-FFF2-40B4-BE49-F238E27FC236}">
                <a16:creationId xmlns:a16="http://schemas.microsoft.com/office/drawing/2014/main" id="{C16D1ECA-63B6-AE90-729C-D9C2ACF7E0D6}"/>
              </a:ext>
            </a:extLst>
          </p:cNvPr>
          <p:cNvSpPr txBox="1"/>
          <p:nvPr/>
        </p:nvSpPr>
        <p:spPr>
          <a:xfrm>
            <a:off x="6410336" y="2271250"/>
            <a:ext cx="2397908" cy="523220"/>
          </a:xfrm>
          <a:prstGeom prst="rect">
            <a:avLst/>
          </a:prstGeom>
          <a:noFill/>
        </p:spPr>
        <p:txBody>
          <a:bodyPr wrap="square" rtlCol="0">
            <a:spAutoFit/>
          </a:bodyPr>
          <a:lstStyle/>
          <a:p>
            <a:r>
              <a:rPr lang="en-US" dirty="0"/>
              <a:t>Ở </a:t>
            </a:r>
            <a:r>
              <a:rPr lang="en-US" dirty="0" err="1"/>
              <a:t>đây</a:t>
            </a:r>
            <a:r>
              <a:rPr lang="en-US" dirty="0"/>
              <a:t>, ta </a:t>
            </a:r>
            <a:r>
              <a:rPr lang="en-US" dirty="0" err="1"/>
              <a:t>chọn</a:t>
            </a:r>
            <a:r>
              <a:rPr lang="en-US" dirty="0"/>
              <a:t> file backup.bat </a:t>
            </a:r>
            <a:r>
              <a:rPr lang="en-US" dirty="0" err="1"/>
              <a:t>đã</a:t>
            </a:r>
            <a:r>
              <a:rPr lang="en-US" dirty="0"/>
              <a:t> </a:t>
            </a:r>
            <a:r>
              <a:rPr lang="en-US" dirty="0" err="1"/>
              <a:t>lưu</a:t>
            </a:r>
            <a:r>
              <a:rPr lang="en-US" dirty="0"/>
              <a:t> </a:t>
            </a:r>
            <a:r>
              <a:rPr lang="en-US" dirty="0" err="1"/>
              <a:t>trước</a:t>
            </a:r>
            <a:r>
              <a:rPr lang="en-US" dirty="0"/>
              <a:t> </a:t>
            </a:r>
            <a:r>
              <a:rPr lang="en-US" dirty="0" err="1"/>
              <a:t>đó</a:t>
            </a:r>
            <a:endParaRPr lang="vi-VN" dirty="0"/>
          </a:p>
        </p:txBody>
      </p:sp>
    </p:spTree>
    <p:extLst>
      <p:ext uri="{BB962C8B-B14F-4D97-AF65-F5344CB8AC3E}">
        <p14:creationId xmlns:p14="http://schemas.microsoft.com/office/powerpoint/2010/main" val="304928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8">
          <a:extLst>
            <a:ext uri="{FF2B5EF4-FFF2-40B4-BE49-F238E27FC236}">
              <a16:creationId xmlns:a16="http://schemas.microsoft.com/office/drawing/2014/main" id="{6D6AD429-8398-AB99-3E2B-5C685344B476}"/>
            </a:ext>
          </a:extLst>
        </p:cNvPr>
        <p:cNvGrpSpPr/>
        <p:nvPr/>
      </p:nvGrpSpPr>
      <p:grpSpPr>
        <a:xfrm>
          <a:off x="0" y="0"/>
          <a:ext cx="0" cy="0"/>
          <a:chOff x="0" y="0"/>
          <a:chExt cx="0" cy="0"/>
        </a:xfrm>
      </p:grpSpPr>
      <p:sp>
        <p:nvSpPr>
          <p:cNvPr id="1455" name="Google Shape;1455;p74">
            <a:extLst>
              <a:ext uri="{FF2B5EF4-FFF2-40B4-BE49-F238E27FC236}">
                <a16:creationId xmlns:a16="http://schemas.microsoft.com/office/drawing/2014/main" id="{32B30159-5136-3A12-61D3-F82D31D2E0ED}"/>
              </a:ext>
            </a:extLst>
          </p:cNvPr>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a:extLst>
              <a:ext uri="{FF2B5EF4-FFF2-40B4-BE49-F238E27FC236}">
                <a16:creationId xmlns:a16="http://schemas.microsoft.com/office/drawing/2014/main" id="{A454FE39-5991-E342-D481-44588E78241C}"/>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a:extLst>
              <a:ext uri="{FF2B5EF4-FFF2-40B4-BE49-F238E27FC236}">
                <a16:creationId xmlns:a16="http://schemas.microsoft.com/office/drawing/2014/main" id="{375882DC-13C8-B4C3-593F-BF49A9113CFD}"/>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a:extLst>
              <a:ext uri="{FF2B5EF4-FFF2-40B4-BE49-F238E27FC236}">
                <a16:creationId xmlns:a16="http://schemas.microsoft.com/office/drawing/2014/main" id="{5EC261EB-EA37-7190-F271-BE97E1BCE5EB}"/>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a:extLst>
              <a:ext uri="{FF2B5EF4-FFF2-40B4-BE49-F238E27FC236}">
                <a16:creationId xmlns:a16="http://schemas.microsoft.com/office/drawing/2014/main" id="{E9E91382-710D-6BC9-5EF0-FAC0BBEF057F}"/>
              </a:ext>
            </a:extLst>
          </p:cNvPr>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solidFill>
                  <a:srgbClr val="FF0000"/>
                </a:solidFill>
                <a:effectLst>
                  <a:outerShdw blurRad="38100" dist="38100" dir="2700000" algn="tl">
                    <a:srgbClr val="000000">
                      <a:alpha val="43137"/>
                    </a:srgbClr>
                  </a:outerShdw>
                </a:effectLst>
              </a:rPr>
              <a:t>1</a:t>
            </a:r>
            <a:r>
              <a:rPr lang="en-US" sz="3200" b="1" smtClean="0">
                <a:solidFill>
                  <a:srgbClr val="FF0000"/>
                </a:solidFill>
                <a:effectLst>
                  <a:outerShdw blurRad="38100" dist="38100" dir="2700000" algn="tl">
                    <a:srgbClr val="000000">
                      <a:alpha val="43137"/>
                    </a:srgbClr>
                  </a:outerShdw>
                </a:effectLst>
              </a:rPr>
              <a:t>.Bảo </a:t>
            </a:r>
            <a:r>
              <a:rPr lang="en-US" sz="3200" b="1" err="1">
                <a:solidFill>
                  <a:srgbClr val="FF0000"/>
                </a:solidFill>
                <a:effectLst>
                  <a:outerShdw blurRad="38100" dist="38100" dir="2700000" algn="tl">
                    <a:srgbClr val="000000">
                      <a:alpha val="43137"/>
                    </a:srgbClr>
                  </a:outerShdw>
                </a:effectLst>
              </a:rPr>
              <a:t>mật</a:t>
            </a:r>
            <a:r>
              <a:rPr lang="en-US" sz="3200" b="1">
                <a:solidFill>
                  <a:srgbClr val="FF0000"/>
                </a:solidFill>
                <a:effectLst>
                  <a:outerShdw blurRad="38100" dist="38100" dir="2700000" algn="tl">
                    <a:srgbClr val="000000">
                      <a:alpha val="43137"/>
                    </a:srgbClr>
                  </a:outerShdw>
                </a:effectLst>
              </a:rPr>
              <a:t> </a:t>
            </a:r>
            <a:r>
              <a:rPr lang="en-US" sz="3200" b="1" smtClean="0">
                <a:solidFill>
                  <a:srgbClr val="FF0000"/>
                </a:solidFill>
                <a:effectLst>
                  <a:outerShdw blurRad="38100" dist="38100" dir="2700000" algn="tl">
                    <a:srgbClr val="000000">
                      <a:alpha val="43137"/>
                    </a:srgbClr>
                  </a:outerShdw>
                </a:effectLst>
              </a:rPr>
              <a:t>CSDL</a:t>
            </a:r>
            <a:endParaRPr lang="en-US" sz="3200" b="1" dirty="0">
              <a:solidFill>
                <a:srgbClr val="FF0000"/>
              </a:solidFill>
              <a:effectLst>
                <a:outerShdw blurRad="38100" dist="38100" dir="2700000" algn="tl">
                  <a:srgbClr val="000000">
                    <a:alpha val="43137"/>
                  </a:srgbClr>
                </a:outerShdw>
              </a:effectLst>
            </a:endParaRPr>
          </a:p>
        </p:txBody>
      </p:sp>
      <p:sp>
        <p:nvSpPr>
          <p:cNvPr id="6" name="Google Shape;1429;p74">
            <a:extLst>
              <a:ext uri="{FF2B5EF4-FFF2-40B4-BE49-F238E27FC236}">
                <a16:creationId xmlns:a16="http://schemas.microsoft.com/office/drawing/2014/main" id="{5435C3E7-892F-D3CD-0AC5-8F9545A9523E}"/>
              </a:ext>
            </a:extLst>
          </p:cNvPr>
          <p:cNvSpPr txBox="1">
            <a:spLocks noGrp="1"/>
          </p:cNvSpPr>
          <p:nvPr>
            <p:ph type="title"/>
          </p:nvPr>
        </p:nvSpPr>
        <p:spPr>
          <a:xfrm>
            <a:off x="285750" y="1057618"/>
            <a:ext cx="767583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Sao </a:t>
            </a:r>
            <a:r>
              <a:rPr lang="en-US" sz="2000" dirty="0" err="1"/>
              <a:t>lưu</a:t>
            </a:r>
            <a:r>
              <a:rPr lang="en-US" sz="2000" dirty="0"/>
              <a:t> </a:t>
            </a:r>
            <a:r>
              <a:rPr lang="en-US" sz="2000" dirty="0" err="1"/>
              <a:t>dự</a:t>
            </a:r>
            <a:r>
              <a:rPr lang="en-US" sz="2000" dirty="0"/>
              <a:t> </a:t>
            </a:r>
            <a:r>
              <a:rPr lang="en-US" sz="2000" dirty="0" err="1"/>
              <a:t>phòng</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sz="2000" dirty="0"/>
          </a:p>
        </p:txBody>
      </p:sp>
      <p:sp>
        <p:nvSpPr>
          <p:cNvPr id="7" name="TextBox 6">
            <a:extLst>
              <a:ext uri="{FF2B5EF4-FFF2-40B4-BE49-F238E27FC236}">
                <a16:creationId xmlns:a16="http://schemas.microsoft.com/office/drawing/2014/main" id="{913EDCBC-7713-4202-35E0-7D926D843FD3}"/>
              </a:ext>
            </a:extLst>
          </p:cNvPr>
          <p:cNvSpPr txBox="1"/>
          <p:nvPr/>
        </p:nvSpPr>
        <p:spPr>
          <a:xfrm>
            <a:off x="721517" y="1562259"/>
            <a:ext cx="3936207" cy="338554"/>
          </a:xfrm>
          <a:prstGeom prst="rect">
            <a:avLst/>
          </a:prstGeom>
          <a:noFill/>
        </p:spPr>
        <p:txBody>
          <a:bodyPr wrap="square" rtlCol="0">
            <a:spAutoFit/>
          </a:bodyPr>
          <a:lstStyle/>
          <a:p>
            <a:r>
              <a:rPr lang="en-US" sz="1600" dirty="0" err="1"/>
              <a:t>Các</a:t>
            </a:r>
            <a:r>
              <a:rPr lang="en-US" sz="1600" dirty="0"/>
              <a:t> </a:t>
            </a:r>
            <a:r>
              <a:rPr lang="en-US" sz="1600" dirty="0" err="1"/>
              <a:t>bước</a:t>
            </a:r>
            <a:r>
              <a:rPr lang="en-US" sz="1600" dirty="0"/>
              <a:t> </a:t>
            </a:r>
            <a:r>
              <a:rPr lang="en-US" sz="1600" dirty="0" err="1"/>
              <a:t>thực</a:t>
            </a:r>
            <a:r>
              <a:rPr lang="en-US" sz="1600" dirty="0"/>
              <a:t> </a:t>
            </a:r>
            <a:r>
              <a:rPr lang="en-US" sz="1600" dirty="0" err="1"/>
              <a:t>hiện</a:t>
            </a:r>
            <a:r>
              <a:rPr lang="en-US" sz="1600" dirty="0"/>
              <a:t> </a:t>
            </a:r>
            <a:r>
              <a:rPr lang="en-US" sz="1600" dirty="0" err="1"/>
              <a:t>sao</a:t>
            </a:r>
            <a:r>
              <a:rPr lang="en-US" sz="1600" dirty="0"/>
              <a:t> </a:t>
            </a:r>
            <a:r>
              <a:rPr lang="en-US" sz="1600" dirty="0" err="1"/>
              <a:t>lưu</a:t>
            </a:r>
            <a:r>
              <a:rPr lang="en-US" sz="1600" dirty="0"/>
              <a:t> &amp; </a:t>
            </a:r>
            <a:r>
              <a:rPr lang="en-US" sz="1600" dirty="0" err="1"/>
              <a:t>dự</a:t>
            </a:r>
            <a:r>
              <a:rPr lang="en-US" sz="1600" dirty="0"/>
              <a:t> </a:t>
            </a:r>
            <a:r>
              <a:rPr lang="en-US" sz="1600" dirty="0" err="1"/>
              <a:t>phòng</a:t>
            </a:r>
            <a:endParaRPr lang="vi-VN" sz="1600" dirty="0"/>
          </a:p>
        </p:txBody>
      </p:sp>
      <p:sp>
        <p:nvSpPr>
          <p:cNvPr id="8" name="TextBox 7">
            <a:extLst>
              <a:ext uri="{FF2B5EF4-FFF2-40B4-BE49-F238E27FC236}">
                <a16:creationId xmlns:a16="http://schemas.microsoft.com/office/drawing/2014/main" id="{A3234AF1-7D0F-EAA8-B8A1-D4516BEDDB6A}"/>
              </a:ext>
            </a:extLst>
          </p:cNvPr>
          <p:cNvSpPr txBox="1"/>
          <p:nvPr/>
        </p:nvSpPr>
        <p:spPr>
          <a:xfrm>
            <a:off x="875606" y="1876150"/>
            <a:ext cx="7842519" cy="307777"/>
          </a:xfrm>
          <a:prstGeom prst="rect">
            <a:avLst/>
          </a:prstGeom>
          <a:noFill/>
        </p:spPr>
        <p:txBody>
          <a:bodyPr wrap="square" rtlCol="0">
            <a:spAutoFit/>
          </a:bodyPr>
          <a:lstStyle/>
          <a:p>
            <a:r>
              <a:rPr lang="en-US" dirty="0" err="1"/>
              <a:t>Tạo</a:t>
            </a:r>
            <a:r>
              <a:rPr lang="en-US" dirty="0"/>
              <a:t> </a:t>
            </a:r>
            <a:r>
              <a:rPr lang="en-US" dirty="0" err="1"/>
              <a:t>thành</a:t>
            </a:r>
            <a:r>
              <a:rPr lang="en-US" dirty="0"/>
              <a:t> </a:t>
            </a:r>
            <a:r>
              <a:rPr lang="en-US" dirty="0" err="1"/>
              <a:t>công</a:t>
            </a:r>
            <a:endParaRPr lang="vi-VN" dirty="0"/>
          </a:p>
        </p:txBody>
      </p:sp>
      <p:pic>
        <p:nvPicPr>
          <p:cNvPr id="5" name="Picture 4">
            <a:extLst>
              <a:ext uri="{FF2B5EF4-FFF2-40B4-BE49-F238E27FC236}">
                <a16:creationId xmlns:a16="http://schemas.microsoft.com/office/drawing/2014/main" id="{0A8AD28C-6ECA-DB73-9953-DB86BD05975C}"/>
              </a:ext>
            </a:extLst>
          </p:cNvPr>
          <p:cNvPicPr>
            <a:picLocks noChangeAspect="1"/>
          </p:cNvPicPr>
          <p:nvPr/>
        </p:nvPicPr>
        <p:blipFill>
          <a:blip r:embed="rId4"/>
          <a:stretch>
            <a:fillRect/>
          </a:stretch>
        </p:blipFill>
        <p:spPr>
          <a:xfrm>
            <a:off x="992586" y="2300664"/>
            <a:ext cx="5658640" cy="209579"/>
          </a:xfrm>
          <a:prstGeom prst="rect">
            <a:avLst/>
          </a:prstGeom>
        </p:spPr>
      </p:pic>
      <p:sp>
        <p:nvSpPr>
          <p:cNvPr id="11" name="TextBox 10">
            <a:extLst>
              <a:ext uri="{FF2B5EF4-FFF2-40B4-BE49-F238E27FC236}">
                <a16:creationId xmlns:a16="http://schemas.microsoft.com/office/drawing/2014/main" id="{F892B489-6596-6767-C19A-7CBAE7A66D84}"/>
              </a:ext>
            </a:extLst>
          </p:cNvPr>
          <p:cNvSpPr txBox="1"/>
          <p:nvPr/>
        </p:nvSpPr>
        <p:spPr>
          <a:xfrm>
            <a:off x="875606" y="2607824"/>
            <a:ext cx="4050902" cy="307777"/>
          </a:xfrm>
          <a:prstGeom prst="rect">
            <a:avLst/>
          </a:prstGeom>
          <a:noFill/>
        </p:spPr>
        <p:txBody>
          <a:bodyPr wrap="square" rtlCol="0">
            <a:spAutoFit/>
          </a:bodyPr>
          <a:lstStyle/>
          <a:p>
            <a:r>
              <a:rPr lang="en-US" dirty="0" err="1"/>
              <a:t>Chạy</a:t>
            </a:r>
            <a:r>
              <a:rPr lang="en-US" dirty="0"/>
              <a:t> </a:t>
            </a:r>
            <a:r>
              <a:rPr lang="en-US" dirty="0" err="1"/>
              <a:t>thử</a:t>
            </a:r>
            <a:r>
              <a:rPr lang="en-US" dirty="0"/>
              <a:t> </a:t>
            </a:r>
            <a:r>
              <a:rPr lang="en-US" dirty="0" err="1"/>
              <a:t>thì</a:t>
            </a:r>
            <a:r>
              <a:rPr lang="en-US" dirty="0"/>
              <a:t> ta </a:t>
            </a:r>
            <a:r>
              <a:rPr lang="en-US" dirty="0" err="1"/>
              <a:t>thấy</a:t>
            </a:r>
            <a:r>
              <a:rPr lang="en-US" dirty="0"/>
              <a:t> </a:t>
            </a:r>
            <a:r>
              <a:rPr lang="en-US" dirty="0" err="1"/>
              <a:t>đã</a:t>
            </a:r>
            <a:r>
              <a:rPr lang="en-US" dirty="0"/>
              <a:t> </a:t>
            </a:r>
            <a:r>
              <a:rPr lang="en-US" dirty="0" err="1"/>
              <a:t>tạo</a:t>
            </a:r>
            <a:r>
              <a:rPr lang="en-US" dirty="0"/>
              <a:t> </a:t>
            </a:r>
            <a:r>
              <a:rPr lang="en-US" dirty="0" err="1"/>
              <a:t>được</a:t>
            </a:r>
            <a:r>
              <a:rPr lang="en-US" dirty="0"/>
              <a:t> file .</a:t>
            </a:r>
            <a:r>
              <a:rPr lang="en-US" dirty="0" err="1"/>
              <a:t>bak</a:t>
            </a:r>
            <a:r>
              <a:rPr lang="en-US" dirty="0"/>
              <a:t> </a:t>
            </a:r>
            <a:endParaRPr lang="vi-VN" dirty="0"/>
          </a:p>
        </p:txBody>
      </p:sp>
      <p:pic>
        <p:nvPicPr>
          <p:cNvPr id="13" name="Picture 12">
            <a:extLst>
              <a:ext uri="{FF2B5EF4-FFF2-40B4-BE49-F238E27FC236}">
                <a16:creationId xmlns:a16="http://schemas.microsoft.com/office/drawing/2014/main" id="{BAF11C8D-0CE2-FFE1-238E-C0A116B45554}"/>
              </a:ext>
            </a:extLst>
          </p:cNvPr>
          <p:cNvPicPr>
            <a:picLocks noChangeAspect="1"/>
          </p:cNvPicPr>
          <p:nvPr/>
        </p:nvPicPr>
        <p:blipFill>
          <a:blip r:embed="rId5"/>
          <a:stretch>
            <a:fillRect/>
          </a:stretch>
        </p:blipFill>
        <p:spPr>
          <a:xfrm>
            <a:off x="992586" y="2959574"/>
            <a:ext cx="6804298" cy="1458720"/>
          </a:xfrm>
          <a:prstGeom prst="rect">
            <a:avLst/>
          </a:prstGeom>
        </p:spPr>
      </p:pic>
    </p:spTree>
    <p:extLst>
      <p:ext uri="{BB962C8B-B14F-4D97-AF65-F5344CB8AC3E}">
        <p14:creationId xmlns:p14="http://schemas.microsoft.com/office/powerpoint/2010/main" val="1860604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393109" y="1410019"/>
            <a:ext cx="9381511" cy="322845"/>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Đầu tiên ta sẽ có 1 trang cho phép người dùng nhập phản hồi sau khi họ mua hàng như sau</a:t>
            </a:r>
          </a:p>
        </p:txBody>
      </p:sp>
      <p:pic>
        <p:nvPicPr>
          <p:cNvPr id="34" name="Picture 33" descr="A screenshot of a computer&#10;&#10;Description automatically generated"/>
          <p:cNvPicPr/>
          <p:nvPr/>
        </p:nvPicPr>
        <p:blipFill>
          <a:blip r:embed="rId4"/>
          <a:stretch>
            <a:fillRect/>
          </a:stretch>
        </p:blipFill>
        <p:spPr>
          <a:xfrm>
            <a:off x="966670" y="1845765"/>
            <a:ext cx="7325992" cy="2663174"/>
          </a:xfrm>
          <a:prstGeom prst="rect">
            <a:avLst/>
          </a:prstGeom>
        </p:spPr>
      </p:pic>
    </p:spTree>
    <p:extLst>
      <p:ext uri="{BB962C8B-B14F-4D97-AF65-F5344CB8AC3E}">
        <p14:creationId xmlns:p14="http://schemas.microsoft.com/office/powerpoint/2010/main" val="2160813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I. GIỚI THIỆU</a:t>
            </a:r>
            <a:endParaRPr/>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1095703" y="1622628"/>
            <a:ext cx="6952593" cy="2500043"/>
          </a:xfrm>
          <a:prstGeom prst="rect">
            <a:avLst/>
          </a:prstGeom>
        </p:spPr>
        <p:txBody>
          <a:bodyPr wrap="square">
            <a:spAutoFit/>
          </a:bodyPr>
          <a:lstStyle/>
          <a:p>
            <a:pPr>
              <a:lnSpc>
                <a:spcPct val="107000"/>
              </a:lnSpc>
              <a:spcAft>
                <a:spcPts val="800"/>
              </a:spcAft>
            </a:pPr>
            <a:r>
              <a:rPr lang="en-US">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Với mục tiêu xây dựng một hệ thống hiện đại, an toàn và dễ sử dụng, đề tài “Xây Dựng Phần Mềm Quản Lý Bán Thực Phẩm Nông Sản Đảm Bảo An Toàn Bảo Mật” sẽ tập trung vào các yếu tố bảo mật như mã hóa dữ liệu, xác thực người dùng, bảo vệ thông tin khách hàng và ngăn ngừa các cuộc tấn công vào hệ thống. Phần mềm cũng sẽ áp dụng các kỹ thuật bảo mật tiên tiến nhằm đảm bảo tính toàn vẹn và bảo mật của hệ thống, giúp người dùng cảm thấy yên tâm khi thực hiện các giao dịch và quản lý sản phẩm.</a:t>
            </a:r>
          </a:p>
          <a:p>
            <a:pPr>
              <a:lnSpc>
                <a:spcPct val="107000"/>
              </a:lnSpc>
              <a:spcAft>
                <a:spcPts val="800"/>
              </a:spcAft>
            </a:pPr>
            <a:r>
              <a:rPr lang="en-US">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Đề tài này không chỉ mang lại một giải pháp hiệu quả cho việc quản lý bán thực phẩm nông sản mà còn góp phần nâng cao nhận thức về tầm quan trọng của bảo mật trong việc bảo vệ các dữ liệu quan trọng trong ngành thực phẩm, từ đó xây dựng được niềm tin vững chắc giữa người tiêu dùng và các doanh nghiệp.</a:t>
            </a:r>
          </a:p>
        </p:txBody>
      </p:sp>
    </p:spTree>
    <p:extLst>
      <p:ext uri="{BB962C8B-B14F-4D97-AF65-F5344CB8AC3E}">
        <p14:creationId xmlns:p14="http://schemas.microsoft.com/office/powerpoint/2010/main" val="39115324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4" name="Rectangle 3"/>
          <p:cNvSpPr/>
          <p:nvPr/>
        </p:nvSpPr>
        <p:spPr>
          <a:xfrm>
            <a:off x="465274" y="1497910"/>
            <a:ext cx="8260940" cy="553357"/>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User đc phép nhập tùy ý mình vào textarea điều này là rất nguy hiểm nếu như ta không kiểm tra những gì user nhập</a:t>
            </a:r>
          </a:p>
        </p:txBody>
      </p:sp>
      <p:pic>
        <p:nvPicPr>
          <p:cNvPr id="12" name="Picture 11" descr="A screenshot of a computer program&#10;&#10;Description automatically generated"/>
          <p:cNvPicPr/>
          <p:nvPr/>
        </p:nvPicPr>
        <p:blipFill>
          <a:blip r:embed="rId4"/>
          <a:stretch>
            <a:fillRect/>
          </a:stretch>
        </p:blipFill>
        <p:spPr>
          <a:xfrm>
            <a:off x="1001110" y="1814665"/>
            <a:ext cx="7378261" cy="2477770"/>
          </a:xfrm>
          <a:prstGeom prst="rect">
            <a:avLst/>
          </a:prstGeom>
        </p:spPr>
      </p:pic>
    </p:spTree>
    <p:extLst>
      <p:ext uri="{BB962C8B-B14F-4D97-AF65-F5344CB8AC3E}">
        <p14:creationId xmlns:p14="http://schemas.microsoft.com/office/powerpoint/2010/main" val="17831064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465274" y="1515033"/>
            <a:ext cx="3959738" cy="322845"/>
          </a:xfrm>
          <a:prstGeom prst="rect">
            <a:avLst/>
          </a:prstGeom>
        </p:spPr>
        <p:txBody>
          <a:bodyPr wrap="non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sẽ chuẩn bị 1 đoạn script JS có nội dung như sau:</a:t>
            </a:r>
          </a:p>
        </p:txBody>
      </p:sp>
      <p:pic>
        <p:nvPicPr>
          <p:cNvPr id="13" name="Picture 12" descr="A screenshot of a computer program&#10;&#10;Description automatically generated"/>
          <p:cNvPicPr/>
          <p:nvPr/>
        </p:nvPicPr>
        <p:blipFill>
          <a:blip r:embed="rId4"/>
          <a:stretch>
            <a:fillRect/>
          </a:stretch>
        </p:blipFill>
        <p:spPr>
          <a:xfrm>
            <a:off x="1395249" y="1837878"/>
            <a:ext cx="5888420" cy="2887385"/>
          </a:xfrm>
          <a:prstGeom prst="rect">
            <a:avLst/>
          </a:prstGeom>
        </p:spPr>
      </p:pic>
    </p:spTree>
    <p:extLst>
      <p:ext uri="{BB962C8B-B14F-4D97-AF65-F5344CB8AC3E}">
        <p14:creationId xmlns:p14="http://schemas.microsoft.com/office/powerpoint/2010/main" val="26326146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465274" y="1515033"/>
            <a:ext cx="3959738" cy="322845"/>
          </a:xfrm>
          <a:prstGeom prst="rect">
            <a:avLst/>
          </a:prstGeom>
        </p:spPr>
        <p:txBody>
          <a:bodyPr wrap="non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sẽ chuẩn bị 1 đoạn script JS có nội dung như sau:</a:t>
            </a:r>
          </a:p>
        </p:txBody>
      </p:sp>
      <p:pic>
        <p:nvPicPr>
          <p:cNvPr id="13" name="Picture 12" descr="A screenshot of a computer program&#10;&#10;Description automatically generated"/>
          <p:cNvPicPr/>
          <p:nvPr/>
        </p:nvPicPr>
        <p:blipFill>
          <a:blip r:embed="rId4"/>
          <a:stretch>
            <a:fillRect/>
          </a:stretch>
        </p:blipFill>
        <p:spPr>
          <a:xfrm>
            <a:off x="810105" y="1837878"/>
            <a:ext cx="4786654" cy="2887385"/>
          </a:xfrm>
          <a:prstGeom prst="rect">
            <a:avLst/>
          </a:prstGeom>
        </p:spPr>
      </p:pic>
      <p:sp>
        <p:nvSpPr>
          <p:cNvPr id="4" name="Rectangle 3"/>
          <p:cNvSpPr/>
          <p:nvPr/>
        </p:nvSpPr>
        <p:spPr>
          <a:xfrm>
            <a:off x="5744889" y="2804850"/>
            <a:ext cx="2869324" cy="1014380"/>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Đoạn script trên sẽ lấy trường dữ liệu input tên là ‘Gmail’ và ‘fullName’ và sau đó thông báo qua lệnh alert() ra màn hình.</a:t>
            </a:r>
          </a:p>
        </p:txBody>
      </p:sp>
    </p:spTree>
    <p:extLst>
      <p:ext uri="{BB962C8B-B14F-4D97-AF65-F5344CB8AC3E}">
        <p14:creationId xmlns:p14="http://schemas.microsoft.com/office/powerpoint/2010/main" val="37037946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5" name="Rectangle 4"/>
          <p:cNvSpPr/>
          <p:nvPr/>
        </p:nvSpPr>
        <p:spPr>
          <a:xfrm>
            <a:off x="-433347" y="1459879"/>
            <a:ext cx="7866787" cy="322845"/>
          </a:xfrm>
          <a:prstGeom prst="rect">
            <a:avLst/>
          </a:prstGeom>
        </p:spPr>
        <p:txBody>
          <a:bodyPr wrap="squar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có thể dễ dàng kiểm tra name của 2 trường này bằng thao tác </a:t>
            </a:r>
            <a:r>
              <a:rPr lang="en-US" b="1">
                <a:solidFill>
                  <a:schemeClr val="bg1"/>
                </a:solidFill>
                <a:latin typeface="Calibri" panose="020F0502020204030204" pitchFamily="34" charset="0"/>
                <a:ea typeface="Calibri" panose="020F0502020204030204" pitchFamily="34" charset="0"/>
                <a:cs typeface="Times New Roman" panose="02020603050405020304" pitchFamily="18" charset="0"/>
              </a:rPr>
              <a:t>inspect</a:t>
            </a:r>
            <a:endParaRPr lang="en-US">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descr="A screenshot of a computer screen&#10;&#10;Description automatically generated"/>
          <p:cNvPicPr/>
          <p:nvPr/>
        </p:nvPicPr>
        <p:blipFill>
          <a:blip r:embed="rId4"/>
          <a:stretch>
            <a:fillRect/>
          </a:stretch>
        </p:blipFill>
        <p:spPr>
          <a:xfrm>
            <a:off x="819807" y="1850544"/>
            <a:ext cx="5943600" cy="2713574"/>
          </a:xfrm>
          <a:prstGeom prst="rect">
            <a:avLst/>
          </a:prstGeom>
        </p:spPr>
      </p:pic>
    </p:spTree>
    <p:extLst>
      <p:ext uri="{BB962C8B-B14F-4D97-AF65-F5344CB8AC3E}">
        <p14:creationId xmlns:p14="http://schemas.microsoft.com/office/powerpoint/2010/main" val="6014857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465274" y="1608707"/>
            <a:ext cx="2505814" cy="322845"/>
          </a:xfrm>
          <a:prstGeom prst="rect">
            <a:avLst/>
          </a:prstGeom>
        </p:spPr>
        <p:txBody>
          <a:bodyPr wrap="non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chèn script trên vào textarea</a:t>
            </a:r>
          </a:p>
        </p:txBody>
      </p:sp>
      <p:pic>
        <p:nvPicPr>
          <p:cNvPr id="12" name="Picture 11" descr="A screenshot of a computer&#10;&#10;Description automatically generated"/>
          <p:cNvPicPr/>
          <p:nvPr/>
        </p:nvPicPr>
        <p:blipFill>
          <a:blip r:embed="rId4"/>
          <a:stretch>
            <a:fillRect/>
          </a:stretch>
        </p:blipFill>
        <p:spPr>
          <a:xfrm>
            <a:off x="1332186" y="1964099"/>
            <a:ext cx="5943600" cy="2836316"/>
          </a:xfrm>
          <a:prstGeom prst="rect">
            <a:avLst/>
          </a:prstGeom>
        </p:spPr>
      </p:pic>
    </p:spTree>
    <p:extLst>
      <p:ext uri="{BB962C8B-B14F-4D97-AF65-F5344CB8AC3E}">
        <p14:creationId xmlns:p14="http://schemas.microsoft.com/office/powerpoint/2010/main" val="13806502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4" name="Rectangle 3"/>
          <p:cNvSpPr/>
          <p:nvPr/>
        </p:nvSpPr>
        <p:spPr>
          <a:xfrm>
            <a:off x="543812" y="1565482"/>
            <a:ext cx="3443570" cy="322845"/>
          </a:xfrm>
          <a:prstGeom prst="rect">
            <a:avLst/>
          </a:prstGeom>
        </p:spPr>
        <p:txBody>
          <a:bodyPr wrap="non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Sau khi ta ấn submit script trên sẽ hoạt động</a:t>
            </a:r>
          </a:p>
        </p:txBody>
      </p:sp>
      <p:pic>
        <p:nvPicPr>
          <p:cNvPr id="13" name="Picture 12" descr="A screenshot of a computer&#10;&#10;Description automatically generated"/>
          <p:cNvPicPr/>
          <p:nvPr/>
        </p:nvPicPr>
        <p:blipFill>
          <a:blip r:embed="rId4"/>
          <a:stretch>
            <a:fillRect/>
          </a:stretch>
        </p:blipFill>
        <p:spPr>
          <a:xfrm>
            <a:off x="928187" y="1888327"/>
            <a:ext cx="6457958" cy="2702942"/>
          </a:xfrm>
          <a:prstGeom prst="rect">
            <a:avLst/>
          </a:prstGeom>
        </p:spPr>
      </p:pic>
    </p:spTree>
    <p:extLst>
      <p:ext uri="{BB962C8B-B14F-4D97-AF65-F5344CB8AC3E}">
        <p14:creationId xmlns:p14="http://schemas.microsoft.com/office/powerpoint/2010/main" val="42226414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543812" y="1658437"/>
            <a:ext cx="3817071" cy="322845"/>
          </a:xfrm>
          <a:prstGeom prst="rect">
            <a:avLst/>
          </a:prstGeom>
        </p:spPr>
        <p:txBody>
          <a:bodyPr wrap="non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Mỗi khi load lại trang script này sẽ được kích chạy</a:t>
            </a:r>
          </a:p>
        </p:txBody>
      </p:sp>
      <p:pic>
        <p:nvPicPr>
          <p:cNvPr id="12" name="Picture 11" descr="A screenshot of a computer&#10;&#10;Description automatically generated"/>
          <p:cNvPicPr/>
          <p:nvPr/>
        </p:nvPicPr>
        <p:blipFill>
          <a:blip r:embed="rId4"/>
          <a:stretch>
            <a:fillRect/>
          </a:stretch>
        </p:blipFill>
        <p:spPr>
          <a:xfrm>
            <a:off x="994945" y="2089950"/>
            <a:ext cx="6462145" cy="2582712"/>
          </a:xfrm>
          <a:prstGeom prst="rect">
            <a:avLst/>
          </a:prstGeom>
        </p:spPr>
      </p:pic>
    </p:spTree>
    <p:extLst>
      <p:ext uri="{BB962C8B-B14F-4D97-AF65-F5344CB8AC3E}">
        <p14:creationId xmlns:p14="http://schemas.microsoft.com/office/powerpoint/2010/main" val="10255869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4" name="Rectangle 3"/>
          <p:cNvSpPr/>
          <p:nvPr/>
        </p:nvSpPr>
        <p:spPr>
          <a:xfrm>
            <a:off x="543812" y="1604978"/>
            <a:ext cx="3611886" cy="322845"/>
          </a:xfrm>
          <a:prstGeom prst="rect">
            <a:avLst/>
          </a:prstGeom>
        </p:spPr>
        <p:txBody>
          <a:bodyPr wrap="non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sẽ tiến hành đăng nhập với 1 tài khoản khác</a:t>
            </a:r>
          </a:p>
        </p:txBody>
      </p:sp>
      <p:pic>
        <p:nvPicPr>
          <p:cNvPr id="13" name="Picture 12" descr="A screenshot of a computer&#10;&#10;Description automatically generated"/>
          <p:cNvPicPr/>
          <p:nvPr/>
        </p:nvPicPr>
        <p:blipFill>
          <a:blip r:embed="rId4"/>
          <a:stretch>
            <a:fillRect/>
          </a:stretch>
        </p:blipFill>
        <p:spPr>
          <a:xfrm>
            <a:off x="819806" y="1860993"/>
            <a:ext cx="6526925" cy="2837131"/>
          </a:xfrm>
          <a:prstGeom prst="rect">
            <a:avLst/>
          </a:prstGeom>
        </p:spPr>
      </p:pic>
    </p:spTree>
    <p:extLst>
      <p:ext uri="{BB962C8B-B14F-4D97-AF65-F5344CB8AC3E}">
        <p14:creationId xmlns:p14="http://schemas.microsoft.com/office/powerpoint/2010/main" val="22014388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425874" y="1526572"/>
            <a:ext cx="7204635" cy="322845"/>
          </a:xfrm>
          <a:prstGeom prst="rect">
            <a:avLst/>
          </a:prstGeom>
        </p:spPr>
        <p:txBody>
          <a:bodyPr wrap="squar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Giả sử như người dùng này click vào sản phẩm có chứa bình luận chèn mã XSS</a:t>
            </a:r>
          </a:p>
        </p:txBody>
      </p:sp>
      <p:pic>
        <p:nvPicPr>
          <p:cNvPr id="12" name="Picture 11" descr="A screenshot of a computer&#10;&#10;Description automatically generated"/>
          <p:cNvPicPr/>
          <p:nvPr/>
        </p:nvPicPr>
        <p:blipFill>
          <a:blip r:embed="rId4"/>
          <a:stretch>
            <a:fillRect/>
          </a:stretch>
        </p:blipFill>
        <p:spPr>
          <a:xfrm>
            <a:off x="1188622" y="1953028"/>
            <a:ext cx="5834916" cy="2666270"/>
          </a:xfrm>
          <a:prstGeom prst="rect">
            <a:avLst/>
          </a:prstGeom>
        </p:spPr>
      </p:pic>
    </p:spTree>
    <p:extLst>
      <p:ext uri="{BB962C8B-B14F-4D97-AF65-F5344CB8AC3E}">
        <p14:creationId xmlns:p14="http://schemas.microsoft.com/office/powerpoint/2010/main" val="8823464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4" name="Rectangle 3"/>
          <p:cNvSpPr/>
          <p:nvPr/>
        </p:nvSpPr>
        <p:spPr>
          <a:xfrm>
            <a:off x="465274" y="1546899"/>
            <a:ext cx="6810512" cy="322845"/>
          </a:xfrm>
          <a:prstGeom prst="rect">
            <a:avLst/>
          </a:prstGeom>
        </p:spPr>
        <p:txBody>
          <a:bodyPr wrap="squar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Thì script XSS trên sẽ hoạt động, tên tài khoản và tên của người dùng sẽ được show ra</a:t>
            </a:r>
          </a:p>
        </p:txBody>
      </p:sp>
      <p:pic>
        <p:nvPicPr>
          <p:cNvPr id="13" name="Picture 12" descr="A screenshot of a computer&#10;&#10;Description automatically generated"/>
          <p:cNvPicPr/>
          <p:nvPr/>
        </p:nvPicPr>
        <p:blipFill>
          <a:blip r:embed="rId4"/>
          <a:stretch>
            <a:fillRect/>
          </a:stretch>
        </p:blipFill>
        <p:spPr>
          <a:xfrm>
            <a:off x="918602" y="1945145"/>
            <a:ext cx="6357183" cy="2768746"/>
          </a:xfrm>
          <a:prstGeom prst="rect">
            <a:avLst/>
          </a:prstGeom>
        </p:spPr>
      </p:pic>
    </p:spTree>
    <p:extLst>
      <p:ext uri="{BB962C8B-B14F-4D97-AF65-F5344CB8AC3E}">
        <p14:creationId xmlns:p14="http://schemas.microsoft.com/office/powerpoint/2010/main" val="3839807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71"/>
          <p:cNvSpPr txBox="1">
            <a:spLocks noGrp="1"/>
          </p:cNvSpPr>
          <p:nvPr>
            <p:ph type="title"/>
          </p:nvPr>
        </p:nvSpPr>
        <p:spPr>
          <a:xfrm flipH="1">
            <a:off x="4287843" y="461626"/>
            <a:ext cx="4145957" cy="11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400" smtClean="0">
                <a:effectLst>
                  <a:outerShdw blurRad="38100" dist="38100" dir="2700000" algn="tl">
                    <a:srgbClr val="000000">
                      <a:alpha val="43137"/>
                    </a:srgbClr>
                  </a:outerShdw>
                </a:effectLst>
              </a:rPr>
              <a:t>CHƯƠNG II</a:t>
            </a:r>
            <a:endParaRPr sz="5400">
              <a:effectLst>
                <a:outerShdw blurRad="38100" dist="38100" dir="2700000" algn="tl">
                  <a:srgbClr val="000000">
                    <a:alpha val="43137"/>
                  </a:srgbClr>
                </a:outerShdw>
              </a:effectLst>
            </a:endParaRPr>
          </a:p>
        </p:txBody>
      </p:sp>
      <p:sp>
        <p:nvSpPr>
          <p:cNvPr id="1265" name="Google Shape;1265;p7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71"/>
          <p:cNvGrpSpPr/>
          <p:nvPr/>
        </p:nvGrpSpPr>
        <p:grpSpPr>
          <a:xfrm>
            <a:off x="1004067" y="1313058"/>
            <a:ext cx="3628631" cy="2517384"/>
            <a:chOff x="1109417" y="1193720"/>
            <a:chExt cx="3628631" cy="2517384"/>
          </a:xfrm>
        </p:grpSpPr>
        <p:grpSp>
          <p:nvGrpSpPr>
            <p:cNvPr id="1270" name="Google Shape;1270;p71"/>
            <p:cNvGrpSpPr/>
            <p:nvPr/>
          </p:nvGrpSpPr>
          <p:grpSpPr>
            <a:xfrm rot="5400000">
              <a:off x="2245108" y="1193720"/>
              <a:ext cx="801000" cy="801000"/>
              <a:chOff x="5372267" y="434783"/>
              <a:chExt cx="801000" cy="801000"/>
            </a:xfrm>
          </p:grpSpPr>
          <p:sp>
            <p:nvSpPr>
              <p:cNvPr id="1271" name="Google Shape;1271;p71"/>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71"/>
            <p:cNvSpPr/>
            <p:nvPr/>
          </p:nvSpPr>
          <p:spPr>
            <a:xfrm flipH="1">
              <a:off x="4240547" y="2715949"/>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 name="Google Shape;1274;p71"/>
            <p:cNvGrpSpPr/>
            <p:nvPr/>
          </p:nvGrpSpPr>
          <p:grpSpPr>
            <a:xfrm flipH="1">
              <a:off x="1353013" y="1432192"/>
              <a:ext cx="903412" cy="1289407"/>
              <a:chOff x="5484390" y="2699155"/>
              <a:chExt cx="1632940" cy="2330636"/>
            </a:xfrm>
          </p:grpSpPr>
          <p:sp>
            <p:nvSpPr>
              <p:cNvPr id="1275" name="Google Shape;1275;p71"/>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71"/>
            <p:cNvGrpSpPr/>
            <p:nvPr/>
          </p:nvGrpSpPr>
          <p:grpSpPr>
            <a:xfrm rot="-6299960">
              <a:off x="981513" y="2079961"/>
              <a:ext cx="603326" cy="198124"/>
              <a:chOff x="6872640" y="3345236"/>
              <a:chExt cx="575161" cy="188875"/>
            </a:xfrm>
          </p:grpSpPr>
          <p:sp>
            <p:nvSpPr>
              <p:cNvPr id="1278" name="Google Shape;1278;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1"/>
            <p:cNvSpPr/>
            <p:nvPr/>
          </p:nvSpPr>
          <p:spPr>
            <a:xfrm>
              <a:off x="1794422" y="1623401"/>
              <a:ext cx="2605157" cy="2087702"/>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13294" y="1729680"/>
              <a:ext cx="2366811" cy="1535902"/>
            </a:xfrm>
            <a:custGeom>
              <a:avLst/>
              <a:gdLst/>
              <a:ahLst/>
              <a:cxnLst/>
              <a:rect l="l" t="t" r="r" b="b"/>
              <a:pathLst>
                <a:path w="96483" h="62611" extrusionOk="0">
                  <a:moveTo>
                    <a:pt x="3310" y="1"/>
                  </a:moveTo>
                  <a:cubicBezTo>
                    <a:pt x="1484" y="1"/>
                    <a:pt x="0" y="1484"/>
                    <a:pt x="0" y="3310"/>
                  </a:cubicBezTo>
                  <a:lnTo>
                    <a:pt x="0" y="62610"/>
                  </a:lnTo>
                  <a:lnTo>
                    <a:pt x="96483" y="62610"/>
                  </a:lnTo>
                  <a:lnTo>
                    <a:pt x="96483" y="3310"/>
                  </a:lnTo>
                  <a:cubicBezTo>
                    <a:pt x="96483" y="1484"/>
                    <a:pt x="94999" y="1"/>
                    <a:pt x="93196" y="1"/>
                  </a:cubicBezTo>
                  <a:close/>
                </a:path>
              </a:pathLst>
            </a:custGeom>
            <a:solidFill>
              <a:schemeClr val="accent6"/>
            </a:solidFill>
            <a:ln>
              <a:noFill/>
            </a:ln>
            <a:effectLst>
              <a:outerShdw blurRad="57150" dist="19050" dir="5400000" algn="bl" rotWithShape="0">
                <a:schemeClr val="dk1">
                  <a:alpha val="9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2039828" y="1893748"/>
              <a:ext cx="2113751" cy="1278328"/>
            </a:xfrm>
            <a:custGeom>
              <a:avLst/>
              <a:gdLst/>
              <a:ahLst/>
              <a:cxnLst/>
              <a:rect l="l" t="t" r="r" b="b"/>
              <a:pathLst>
                <a:path w="86167" h="52111" extrusionOk="0">
                  <a:moveTo>
                    <a:pt x="1" y="1"/>
                  </a:moveTo>
                  <a:lnTo>
                    <a:pt x="1" y="52111"/>
                  </a:lnTo>
                  <a:lnTo>
                    <a:pt x="86166" y="52111"/>
                  </a:lnTo>
                  <a:lnTo>
                    <a:pt x="86166" y="1"/>
                  </a:lnTo>
                  <a:close/>
                </a:path>
              </a:pathLst>
            </a:custGeom>
            <a:solidFill>
              <a:schemeClr val="dk2"/>
            </a:solidFill>
            <a:ln>
              <a:noFill/>
            </a:ln>
            <a:effectLst>
              <a:outerShdw blurRad="57150" dist="19050" dir="5400000" algn="bl" rotWithShape="0">
                <a:schemeClr val="dk1">
                  <a:alpha val="14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1"/>
            <p:cNvGrpSpPr/>
            <p:nvPr/>
          </p:nvGrpSpPr>
          <p:grpSpPr>
            <a:xfrm>
              <a:off x="3285722" y="1558914"/>
              <a:ext cx="775519" cy="540341"/>
              <a:chOff x="3476740" y="1534150"/>
              <a:chExt cx="739293" cy="515101"/>
            </a:xfrm>
          </p:grpSpPr>
          <p:sp>
            <p:nvSpPr>
              <p:cNvPr id="1284" name="Google Shape;1284;p71"/>
              <p:cNvSpPr/>
              <p:nvPr/>
            </p:nvSpPr>
            <p:spPr>
              <a:xfrm>
                <a:off x="3476740" y="1534150"/>
                <a:ext cx="739293" cy="515101"/>
              </a:xfrm>
              <a:custGeom>
                <a:avLst/>
                <a:gdLst/>
                <a:ahLst/>
                <a:cxnLst/>
                <a:rect l="l" t="t" r="r" b="b"/>
                <a:pathLst>
                  <a:path w="31614" h="22027" extrusionOk="0">
                    <a:moveTo>
                      <a:pt x="2123" y="0"/>
                    </a:moveTo>
                    <a:cubicBezTo>
                      <a:pt x="959" y="0"/>
                      <a:pt x="0" y="959"/>
                      <a:pt x="0" y="2146"/>
                    </a:cubicBezTo>
                    <a:lnTo>
                      <a:pt x="0" y="19881"/>
                    </a:lnTo>
                    <a:cubicBezTo>
                      <a:pt x="0" y="21068"/>
                      <a:pt x="959" y="22026"/>
                      <a:pt x="2123" y="22026"/>
                    </a:cubicBezTo>
                    <a:lnTo>
                      <a:pt x="29468" y="22026"/>
                    </a:lnTo>
                    <a:cubicBezTo>
                      <a:pt x="30654" y="22026"/>
                      <a:pt x="31613" y="21068"/>
                      <a:pt x="31613" y="19881"/>
                    </a:cubicBezTo>
                    <a:lnTo>
                      <a:pt x="31613" y="2146"/>
                    </a:lnTo>
                    <a:cubicBezTo>
                      <a:pt x="31613" y="959"/>
                      <a:pt x="30654" y="0"/>
                      <a:pt x="29468" y="0"/>
                    </a:cubicBezTo>
                    <a:close/>
                  </a:path>
                </a:pathLst>
              </a:custGeom>
              <a:solidFill>
                <a:schemeClr val="accent3"/>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3596827" y="1627015"/>
                <a:ext cx="99316" cy="99316"/>
              </a:xfrm>
              <a:custGeom>
                <a:avLst/>
                <a:gdLst/>
                <a:ahLst/>
                <a:cxnLst/>
                <a:rect l="l" t="t" r="r" b="b"/>
                <a:pathLst>
                  <a:path w="4247" h="4247" extrusionOk="0">
                    <a:moveTo>
                      <a:pt x="2123" y="1"/>
                    </a:moveTo>
                    <a:cubicBezTo>
                      <a:pt x="959" y="1"/>
                      <a:pt x="1" y="936"/>
                      <a:pt x="1" y="2123"/>
                    </a:cubicBezTo>
                    <a:cubicBezTo>
                      <a:pt x="1" y="3287"/>
                      <a:pt x="959" y="4246"/>
                      <a:pt x="2123" y="4246"/>
                    </a:cubicBezTo>
                    <a:cubicBezTo>
                      <a:pt x="3310" y="4246"/>
                      <a:pt x="4246" y="3287"/>
                      <a:pt x="4246" y="2123"/>
                    </a:cubicBezTo>
                    <a:cubicBezTo>
                      <a:pt x="4246" y="936"/>
                      <a:pt x="3310" y="1"/>
                      <a:pt x="2123"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3744695" y="1651570"/>
                <a:ext cx="281859" cy="50208"/>
              </a:xfrm>
              <a:custGeom>
                <a:avLst/>
                <a:gdLst/>
                <a:ahLst/>
                <a:cxnLst/>
                <a:rect l="l" t="t" r="r" b="b"/>
                <a:pathLst>
                  <a:path w="12053" h="2147" extrusionOk="0">
                    <a:moveTo>
                      <a:pt x="1073" y="1"/>
                    </a:moveTo>
                    <a:cubicBezTo>
                      <a:pt x="480" y="1"/>
                      <a:pt x="0" y="480"/>
                      <a:pt x="0" y="1073"/>
                    </a:cubicBezTo>
                    <a:cubicBezTo>
                      <a:pt x="0" y="1667"/>
                      <a:pt x="480" y="2146"/>
                      <a:pt x="1073" y="2146"/>
                    </a:cubicBezTo>
                    <a:lnTo>
                      <a:pt x="10979" y="2146"/>
                    </a:lnTo>
                    <a:cubicBezTo>
                      <a:pt x="11573" y="2146"/>
                      <a:pt x="12052" y="1667"/>
                      <a:pt x="12052" y="1073"/>
                    </a:cubicBezTo>
                    <a:cubicBezTo>
                      <a:pt x="12052" y="480"/>
                      <a:pt x="11573" y="1"/>
                      <a:pt x="10979"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1"/>
              <p:cNvSpPr/>
              <p:nvPr/>
            </p:nvSpPr>
            <p:spPr>
              <a:xfrm>
                <a:off x="3609642" y="1811179"/>
                <a:ext cx="485753" cy="13353"/>
              </a:xfrm>
              <a:custGeom>
                <a:avLst/>
                <a:gdLst/>
                <a:ahLst/>
                <a:cxnLst/>
                <a:rect l="l" t="t" r="r" b="b"/>
                <a:pathLst>
                  <a:path w="20772" h="571" extrusionOk="0">
                    <a:moveTo>
                      <a:pt x="1" y="0"/>
                    </a:moveTo>
                    <a:lnTo>
                      <a:pt x="1" y="571"/>
                    </a:lnTo>
                    <a:lnTo>
                      <a:pt x="20772" y="571"/>
                    </a:lnTo>
                    <a:lnTo>
                      <a:pt x="20772" y="0"/>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1"/>
              <p:cNvSpPr/>
              <p:nvPr/>
            </p:nvSpPr>
            <p:spPr>
              <a:xfrm>
                <a:off x="3609642" y="1865621"/>
                <a:ext cx="485753" cy="12838"/>
              </a:xfrm>
              <a:custGeom>
                <a:avLst/>
                <a:gdLst/>
                <a:ahLst/>
                <a:cxnLst/>
                <a:rect l="l" t="t" r="r" b="b"/>
                <a:pathLst>
                  <a:path w="20772" h="549" extrusionOk="0">
                    <a:moveTo>
                      <a:pt x="1" y="1"/>
                    </a:moveTo>
                    <a:lnTo>
                      <a:pt x="1" y="548"/>
                    </a:lnTo>
                    <a:lnTo>
                      <a:pt x="20772" y="548"/>
                    </a:lnTo>
                    <a:lnTo>
                      <a:pt x="20772"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1"/>
              <p:cNvSpPr/>
              <p:nvPr/>
            </p:nvSpPr>
            <p:spPr>
              <a:xfrm>
                <a:off x="3609642" y="1919525"/>
                <a:ext cx="319743" cy="12838"/>
              </a:xfrm>
              <a:custGeom>
                <a:avLst/>
                <a:gdLst/>
                <a:ahLst/>
                <a:cxnLst/>
                <a:rect l="l" t="t" r="r" b="b"/>
                <a:pathLst>
                  <a:path w="13673" h="549" extrusionOk="0">
                    <a:moveTo>
                      <a:pt x="1" y="1"/>
                    </a:moveTo>
                    <a:lnTo>
                      <a:pt x="1" y="549"/>
                    </a:lnTo>
                    <a:lnTo>
                      <a:pt x="13673" y="549"/>
                    </a:lnTo>
                    <a:lnTo>
                      <a:pt x="13673"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71"/>
            <p:cNvGrpSpPr/>
            <p:nvPr/>
          </p:nvGrpSpPr>
          <p:grpSpPr>
            <a:xfrm>
              <a:off x="4124359" y="2212687"/>
              <a:ext cx="350894" cy="350184"/>
              <a:chOff x="4276204" y="2157384"/>
              <a:chExt cx="334503" cy="333827"/>
            </a:xfrm>
          </p:grpSpPr>
          <p:sp>
            <p:nvSpPr>
              <p:cNvPr id="1291" name="Google Shape;1291;p71"/>
              <p:cNvSpPr/>
              <p:nvPr/>
            </p:nvSpPr>
            <p:spPr>
              <a:xfrm>
                <a:off x="4276204" y="2157384"/>
                <a:ext cx="334503" cy="333827"/>
              </a:xfrm>
              <a:custGeom>
                <a:avLst/>
                <a:gdLst/>
                <a:ahLst/>
                <a:cxnLst/>
                <a:rect l="l" t="t" r="r" b="b"/>
                <a:pathLst>
                  <a:path w="11368" h="11345" extrusionOk="0">
                    <a:moveTo>
                      <a:pt x="5684" y="1"/>
                    </a:moveTo>
                    <a:cubicBezTo>
                      <a:pt x="2534" y="1"/>
                      <a:pt x="1" y="2534"/>
                      <a:pt x="1" y="5661"/>
                    </a:cubicBezTo>
                    <a:cubicBezTo>
                      <a:pt x="1" y="8811"/>
                      <a:pt x="2534" y="11345"/>
                      <a:pt x="5684" y="11345"/>
                    </a:cubicBezTo>
                    <a:cubicBezTo>
                      <a:pt x="8811" y="11345"/>
                      <a:pt x="11368" y="8811"/>
                      <a:pt x="11368" y="5661"/>
                    </a:cubicBezTo>
                    <a:cubicBezTo>
                      <a:pt x="11368" y="2534"/>
                      <a:pt x="8811" y="1"/>
                      <a:pt x="5684" y="1"/>
                    </a:cubicBezTo>
                    <a:close/>
                  </a:path>
                </a:pathLst>
              </a:custGeom>
              <a:solidFill>
                <a:schemeClr val="dk1"/>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4352093" y="2253346"/>
                <a:ext cx="182729" cy="141828"/>
              </a:xfrm>
              <a:custGeom>
                <a:avLst/>
                <a:gdLst/>
                <a:ahLst/>
                <a:cxnLst/>
                <a:rect l="l" t="t" r="r" b="b"/>
                <a:pathLst>
                  <a:path w="6210" h="4820" extrusionOk="0">
                    <a:moveTo>
                      <a:pt x="5393" y="0"/>
                    </a:moveTo>
                    <a:cubicBezTo>
                      <a:pt x="5187" y="0"/>
                      <a:pt x="4981" y="88"/>
                      <a:pt x="4840" y="255"/>
                    </a:cubicBezTo>
                    <a:lnTo>
                      <a:pt x="2603" y="3062"/>
                    </a:lnTo>
                    <a:lnTo>
                      <a:pt x="1279" y="1875"/>
                    </a:lnTo>
                    <a:cubicBezTo>
                      <a:pt x="1140" y="1747"/>
                      <a:pt x="965" y="1683"/>
                      <a:pt x="790" y="1683"/>
                    </a:cubicBezTo>
                    <a:cubicBezTo>
                      <a:pt x="594" y="1683"/>
                      <a:pt x="397" y="1764"/>
                      <a:pt x="252" y="1921"/>
                    </a:cubicBezTo>
                    <a:cubicBezTo>
                      <a:pt x="1" y="2218"/>
                      <a:pt x="24" y="2674"/>
                      <a:pt x="321" y="2948"/>
                    </a:cubicBezTo>
                    <a:lnTo>
                      <a:pt x="2192" y="4637"/>
                    </a:lnTo>
                    <a:cubicBezTo>
                      <a:pt x="2329" y="4751"/>
                      <a:pt x="2489" y="4820"/>
                      <a:pt x="2672" y="4820"/>
                    </a:cubicBezTo>
                    <a:lnTo>
                      <a:pt x="2740" y="4820"/>
                    </a:lnTo>
                    <a:cubicBezTo>
                      <a:pt x="2923" y="4820"/>
                      <a:pt x="3128" y="4706"/>
                      <a:pt x="3242" y="4569"/>
                    </a:cubicBezTo>
                    <a:lnTo>
                      <a:pt x="5958" y="1168"/>
                    </a:lnTo>
                    <a:cubicBezTo>
                      <a:pt x="6209" y="871"/>
                      <a:pt x="6164" y="414"/>
                      <a:pt x="5844" y="163"/>
                    </a:cubicBezTo>
                    <a:cubicBezTo>
                      <a:pt x="5714" y="53"/>
                      <a:pt x="5554" y="0"/>
                      <a:pt x="5393" y="0"/>
                    </a:cubicBezTo>
                    <a:close/>
                  </a:path>
                </a:pathLst>
              </a:custGeom>
              <a:solidFill>
                <a:schemeClr val="accent6"/>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71"/>
            <p:cNvGrpSpPr/>
            <p:nvPr/>
          </p:nvGrpSpPr>
          <p:grpSpPr>
            <a:xfrm>
              <a:off x="2158724" y="2195513"/>
              <a:ext cx="1859229" cy="976549"/>
              <a:chOff x="3659925" y="3369125"/>
              <a:chExt cx="1891550" cy="993525"/>
            </a:xfrm>
          </p:grpSpPr>
          <p:sp>
            <p:nvSpPr>
              <p:cNvPr id="1294" name="Google Shape;1294;p71"/>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1"/>
            <p:cNvGrpSpPr/>
            <p:nvPr/>
          </p:nvGrpSpPr>
          <p:grpSpPr>
            <a:xfrm>
              <a:off x="1550178" y="2904087"/>
              <a:ext cx="903418" cy="742602"/>
              <a:chOff x="1465700" y="3424425"/>
              <a:chExt cx="983800" cy="808675"/>
            </a:xfrm>
          </p:grpSpPr>
          <p:sp>
            <p:nvSpPr>
              <p:cNvPr id="1297" name="Google Shape;1297;p71"/>
              <p:cNvSpPr/>
              <p:nvPr/>
            </p:nvSpPr>
            <p:spPr>
              <a:xfrm>
                <a:off x="1494225" y="3424425"/>
                <a:ext cx="911325" cy="737850"/>
              </a:xfrm>
              <a:custGeom>
                <a:avLst/>
                <a:gdLst/>
                <a:ahLst/>
                <a:cxnLst/>
                <a:rect l="l" t="t" r="r" b="b"/>
                <a:pathLst>
                  <a:path w="36453" h="29514" extrusionOk="0">
                    <a:moveTo>
                      <a:pt x="1599" y="0"/>
                    </a:moveTo>
                    <a:cubicBezTo>
                      <a:pt x="708" y="0"/>
                      <a:pt x="1" y="730"/>
                      <a:pt x="1" y="1598"/>
                    </a:cubicBezTo>
                    <a:lnTo>
                      <a:pt x="1" y="6505"/>
                    </a:lnTo>
                    <a:lnTo>
                      <a:pt x="1" y="26135"/>
                    </a:lnTo>
                    <a:cubicBezTo>
                      <a:pt x="1" y="27984"/>
                      <a:pt x="1507" y="29513"/>
                      <a:pt x="3379" y="29513"/>
                    </a:cubicBezTo>
                    <a:lnTo>
                      <a:pt x="33075" y="29513"/>
                    </a:lnTo>
                    <a:cubicBezTo>
                      <a:pt x="34946" y="29513"/>
                      <a:pt x="36453" y="27984"/>
                      <a:pt x="36453" y="26135"/>
                    </a:cubicBezTo>
                    <a:lnTo>
                      <a:pt x="36453" y="6505"/>
                    </a:lnTo>
                    <a:cubicBezTo>
                      <a:pt x="36453" y="4656"/>
                      <a:pt x="34946" y="3150"/>
                      <a:pt x="33075" y="3150"/>
                    </a:cubicBezTo>
                    <a:lnTo>
                      <a:pt x="14381" y="3150"/>
                    </a:lnTo>
                    <a:lnTo>
                      <a:pt x="14107" y="2374"/>
                    </a:lnTo>
                    <a:cubicBezTo>
                      <a:pt x="13582" y="936"/>
                      <a:pt x="12212" y="0"/>
                      <a:pt x="10706" y="0"/>
                    </a:cubicBezTo>
                    <a:close/>
                  </a:path>
                </a:pathLst>
              </a:custGeom>
              <a:solidFill>
                <a:schemeClr val="accent5"/>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568425" y="3581400"/>
                <a:ext cx="762950" cy="640275"/>
              </a:xfrm>
              <a:custGeom>
                <a:avLst/>
                <a:gdLst/>
                <a:ahLst/>
                <a:cxnLst/>
                <a:rect l="l" t="t" r="r" b="b"/>
                <a:pathLst>
                  <a:path w="30518" h="25611" extrusionOk="0">
                    <a:moveTo>
                      <a:pt x="0" y="1"/>
                    </a:moveTo>
                    <a:lnTo>
                      <a:pt x="0" y="25611"/>
                    </a:lnTo>
                    <a:lnTo>
                      <a:pt x="30517" y="25611"/>
                    </a:lnTo>
                    <a:lnTo>
                      <a:pt x="30517" y="1"/>
                    </a:lnTo>
                    <a:close/>
                  </a:path>
                </a:pathLst>
              </a:custGeom>
              <a:solidFill>
                <a:schemeClr val="accent6"/>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465700" y="3645325"/>
                <a:ext cx="983800" cy="587775"/>
              </a:xfrm>
              <a:custGeom>
                <a:avLst/>
                <a:gdLst/>
                <a:ahLst/>
                <a:cxnLst/>
                <a:rect l="l" t="t" r="r" b="b"/>
                <a:pathLst>
                  <a:path w="39352" h="23511" extrusionOk="0">
                    <a:moveTo>
                      <a:pt x="27802" y="0"/>
                    </a:moveTo>
                    <a:cubicBezTo>
                      <a:pt x="26158" y="0"/>
                      <a:pt x="24697" y="1027"/>
                      <a:pt x="24127" y="2557"/>
                    </a:cubicBezTo>
                    <a:lnTo>
                      <a:pt x="23830" y="3401"/>
                    </a:lnTo>
                    <a:lnTo>
                      <a:pt x="3653" y="3401"/>
                    </a:lnTo>
                    <a:cubicBezTo>
                      <a:pt x="1621" y="3401"/>
                      <a:pt x="1" y="5022"/>
                      <a:pt x="1" y="7030"/>
                    </a:cubicBezTo>
                    <a:lnTo>
                      <a:pt x="1" y="19881"/>
                    </a:lnTo>
                    <a:cubicBezTo>
                      <a:pt x="1" y="21890"/>
                      <a:pt x="1621" y="23510"/>
                      <a:pt x="3653" y="23510"/>
                    </a:cubicBezTo>
                    <a:lnTo>
                      <a:pt x="35699" y="23510"/>
                    </a:lnTo>
                    <a:cubicBezTo>
                      <a:pt x="37708" y="23510"/>
                      <a:pt x="39351" y="21890"/>
                      <a:pt x="39351" y="19881"/>
                    </a:cubicBezTo>
                    <a:lnTo>
                      <a:pt x="39351" y="7030"/>
                    </a:lnTo>
                    <a:lnTo>
                      <a:pt x="39351" y="1735"/>
                    </a:lnTo>
                    <a:cubicBezTo>
                      <a:pt x="39351" y="776"/>
                      <a:pt x="38575" y="0"/>
                      <a:pt x="37617" y="0"/>
                    </a:cubicBezTo>
                    <a:close/>
                  </a:path>
                </a:pathLst>
              </a:custGeom>
              <a:solidFill>
                <a:schemeClr val="accent3"/>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1"/>
            <p:cNvGrpSpPr/>
            <p:nvPr/>
          </p:nvGrpSpPr>
          <p:grpSpPr>
            <a:xfrm rot="5400000">
              <a:off x="4337310" y="2069468"/>
              <a:ext cx="603344" cy="198130"/>
              <a:chOff x="6872640" y="3345236"/>
              <a:chExt cx="575161" cy="188875"/>
            </a:xfrm>
          </p:grpSpPr>
          <p:sp>
            <p:nvSpPr>
              <p:cNvPr id="1301" name="Google Shape;1301;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71"/>
            <p:cNvSpPr/>
            <p:nvPr/>
          </p:nvSpPr>
          <p:spPr>
            <a:xfrm>
              <a:off x="3912779" y="3288654"/>
              <a:ext cx="546000" cy="3804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5204052" y="2220567"/>
            <a:ext cx="3996559" cy="1015663"/>
          </a:xfrm>
          <a:prstGeom prst="rect">
            <a:avLst/>
          </a:prstGeom>
          <a:noFill/>
        </p:spPr>
        <p:txBody>
          <a:bodyPr wrap="square" rtlCol="0">
            <a:spAutoFit/>
          </a:bodyPr>
          <a:lstStyle/>
          <a:p>
            <a:r>
              <a:rPr lang="en-US" sz="6000" b="1" smtClean="0">
                <a:solidFill>
                  <a:srgbClr val="FF0000"/>
                </a:solidFill>
                <a:effectLst>
                  <a:outerShdw blurRad="38100" dist="38100" dir="2700000" algn="tl">
                    <a:srgbClr val="000000">
                      <a:alpha val="43137"/>
                    </a:srgbClr>
                  </a:outerShdw>
                </a:effectLst>
              </a:rPr>
              <a:t>DEMO</a:t>
            </a:r>
            <a:endParaRPr lang="en-US" sz="6000" b="1">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5589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277600" y="1471839"/>
            <a:ext cx="8363416" cy="553357"/>
          </a:xfrm>
          <a:prstGeom prst="rect">
            <a:avLst/>
          </a:prstGeom>
        </p:spPr>
        <p:txBody>
          <a:bodyPr wrap="squar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Lý do là bởi mã XSS đã được lưu vào CSDL khi được đẩy lại lên view để hiện thị bình luận cho người dùng, thì đoạn mã này sẽ được kích chạy. Vậy đây là dạng tấn công DOM-based XSS kết với Stored XSS</a:t>
            </a:r>
          </a:p>
        </p:txBody>
      </p:sp>
      <p:pic>
        <p:nvPicPr>
          <p:cNvPr id="12" name="Picture 11"/>
          <p:cNvPicPr/>
          <p:nvPr/>
        </p:nvPicPr>
        <p:blipFill>
          <a:blip r:embed="rId4"/>
          <a:stretch>
            <a:fillRect/>
          </a:stretch>
        </p:blipFill>
        <p:spPr>
          <a:xfrm>
            <a:off x="1284890" y="2054155"/>
            <a:ext cx="6093372" cy="2677305"/>
          </a:xfrm>
          <a:prstGeom prst="rect">
            <a:avLst/>
          </a:prstGeom>
        </p:spPr>
      </p:pic>
    </p:spTree>
    <p:extLst>
      <p:ext uri="{BB962C8B-B14F-4D97-AF65-F5344CB8AC3E}">
        <p14:creationId xmlns:p14="http://schemas.microsoft.com/office/powerpoint/2010/main" val="14346870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4" name="Rectangle 3"/>
          <p:cNvSpPr/>
          <p:nvPr/>
        </p:nvSpPr>
        <p:spPr>
          <a:xfrm>
            <a:off x="661750" y="1550308"/>
            <a:ext cx="3547644" cy="3038332"/>
          </a:xfrm>
          <a:prstGeom prst="rect">
            <a:avLst/>
          </a:prstGeom>
        </p:spPr>
        <p:txBody>
          <a:bodyPr wrap="square">
            <a:spAutoFit/>
          </a:bodyPr>
          <a:lstStyle/>
          <a:p>
            <a:pPr algn="ctr">
              <a:lnSpc>
                <a:spcPct val="107000"/>
              </a:lnSpc>
              <a:spcAft>
                <a:spcPts val="800"/>
              </a:spcAft>
            </a:pPr>
            <a:r>
              <a:rPr lang="en-US">
                <a:latin typeface="Calibri" panose="020F0502020204030204" pitchFamily="34" charset="0"/>
                <a:ea typeface="Calibri" panose="020F0502020204030204" pitchFamily="34" charset="0"/>
                <a:cs typeface="Times New Roman" panose="02020603050405020304" pitchFamily="18" charset="0"/>
              </a:rPr>
              <a:t>Để khắc phục lỗ hổng chèn mã XSS ta sẽ cần cài các thư viện sau. Đây đều là thư viện của OWASP ta có thể tải ở các đường dẫn sau:</a:t>
            </a:r>
          </a:p>
          <a:p>
            <a:pPr>
              <a:lnSpc>
                <a:spcPct val="107000"/>
              </a:lnSpc>
              <a:spcAft>
                <a:spcPts val="800"/>
              </a:spcAft>
            </a:pPr>
            <a:r>
              <a:rPr lang="en-US" u="sng">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OWASP Java Encoder | OWASP Foundation</a:t>
            </a:r>
            <a:endParaRPr lang="en-US">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u="sng">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rPr>
              <a:t>Release Release 20240325.1 · OWASP/java-html-sanitizer</a:t>
            </a:r>
            <a:endParaRPr lang="en-US">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u="sng">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rPr>
              <a:t>Maven Repository: com.googlecode.owasp-java-html-sanitizer » java8-shim</a:t>
            </a:r>
            <a:endParaRPr lang="en-US">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u="sng">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Maven Repository: com.googlecode.owasp-java-html-sanitizer » java10-shim » 20240325.1</a:t>
            </a:r>
            <a:endParaRPr lang="en-US">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A screenshot of a computer program&#10;&#10;Description automatically generated"/>
          <p:cNvPicPr/>
          <p:nvPr/>
        </p:nvPicPr>
        <p:blipFill>
          <a:blip r:embed="rId8"/>
          <a:stretch>
            <a:fillRect/>
          </a:stretch>
        </p:blipFill>
        <p:spPr>
          <a:xfrm>
            <a:off x="4290324" y="1697000"/>
            <a:ext cx="3901966" cy="2648826"/>
          </a:xfrm>
          <a:prstGeom prst="rect">
            <a:avLst/>
          </a:prstGeom>
        </p:spPr>
      </p:pic>
    </p:spTree>
    <p:extLst>
      <p:ext uri="{BB962C8B-B14F-4D97-AF65-F5344CB8AC3E}">
        <p14:creationId xmlns:p14="http://schemas.microsoft.com/office/powerpoint/2010/main" val="1791789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543812" y="1526572"/>
            <a:ext cx="6353602" cy="322845"/>
          </a:xfrm>
          <a:prstGeom prst="rect">
            <a:avLst/>
          </a:prstGeom>
        </p:spPr>
        <p:txBody>
          <a:bodyPr wrap="squar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Sau khi đã cài thư viện ta sẽ tiến hành viết các hàm để filter và escape XSS</a:t>
            </a:r>
          </a:p>
        </p:txBody>
      </p:sp>
      <p:pic>
        <p:nvPicPr>
          <p:cNvPr id="12" name="Picture 11" descr="A screen shot of a computer program&#10;&#10;Description automatically generated"/>
          <p:cNvPicPr/>
          <p:nvPr/>
        </p:nvPicPr>
        <p:blipFill>
          <a:blip r:embed="rId4"/>
          <a:stretch>
            <a:fillRect/>
          </a:stretch>
        </p:blipFill>
        <p:spPr>
          <a:xfrm>
            <a:off x="969496" y="1975889"/>
            <a:ext cx="6771373" cy="2611876"/>
          </a:xfrm>
          <a:prstGeom prst="rect">
            <a:avLst/>
          </a:prstGeom>
        </p:spPr>
      </p:pic>
    </p:spTree>
    <p:extLst>
      <p:ext uri="{BB962C8B-B14F-4D97-AF65-F5344CB8AC3E}">
        <p14:creationId xmlns:p14="http://schemas.microsoft.com/office/powerpoint/2010/main" val="3536109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4" name="Rectangle 3"/>
          <p:cNvSpPr/>
          <p:nvPr/>
        </p:nvSpPr>
        <p:spPr>
          <a:xfrm>
            <a:off x="393109" y="1485182"/>
            <a:ext cx="8340987" cy="553357"/>
          </a:xfrm>
          <a:prstGeom prst="rect">
            <a:avLst/>
          </a:prstGeom>
        </p:spPr>
        <p:txBody>
          <a:bodyPr wrap="squar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Bằng cách đưa dữ liệu người dùng nhập vào bộ lọc XSS (khử XSS) trước khi lưu vào CSDL ta sẽ ngăn chặn được lổ hổng Stored XSS.</a:t>
            </a:r>
          </a:p>
        </p:txBody>
      </p:sp>
      <p:pic>
        <p:nvPicPr>
          <p:cNvPr id="13" name="Picture 12" descr="A computer screen shot of text&#10;&#10;Description automatically generated"/>
          <p:cNvPicPr/>
          <p:nvPr/>
        </p:nvPicPr>
        <p:blipFill>
          <a:blip r:embed="rId4"/>
          <a:stretch>
            <a:fillRect/>
          </a:stretch>
        </p:blipFill>
        <p:spPr>
          <a:xfrm>
            <a:off x="701374" y="2089950"/>
            <a:ext cx="6929136" cy="2439650"/>
          </a:xfrm>
          <a:prstGeom prst="rect">
            <a:avLst/>
          </a:prstGeom>
        </p:spPr>
      </p:pic>
    </p:spTree>
    <p:extLst>
      <p:ext uri="{BB962C8B-B14F-4D97-AF65-F5344CB8AC3E}">
        <p14:creationId xmlns:p14="http://schemas.microsoft.com/office/powerpoint/2010/main" val="33689998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417977" y="1546899"/>
            <a:ext cx="7953703" cy="553357"/>
          </a:xfrm>
          <a:prstGeom prst="rect">
            <a:avLst/>
          </a:prstGeom>
        </p:spPr>
        <p:txBody>
          <a:bodyPr wrap="squar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Để thoát XSS khi dữ liệu được load lên ta sẽ tiến hành cài một hàm để Escape XSS mỗi khi dữ liệu được đưa ra ngoài view. Bằng cách này ta cũng có thể ngăn chặn được lổ hổng XSS Reflect(XSS phản chiếu).</a:t>
            </a:r>
          </a:p>
        </p:txBody>
      </p:sp>
      <p:pic>
        <p:nvPicPr>
          <p:cNvPr id="12" name="Picture 11" descr="A screen shot of a computer code&#10;&#10;Description automatically generated"/>
          <p:cNvPicPr/>
          <p:nvPr/>
        </p:nvPicPr>
        <p:blipFill>
          <a:blip r:embed="rId4"/>
          <a:stretch>
            <a:fillRect/>
          </a:stretch>
        </p:blipFill>
        <p:spPr>
          <a:xfrm>
            <a:off x="1213791" y="2406550"/>
            <a:ext cx="5896610" cy="1976264"/>
          </a:xfrm>
          <a:prstGeom prst="rect">
            <a:avLst/>
          </a:prstGeom>
        </p:spPr>
      </p:pic>
    </p:spTree>
    <p:extLst>
      <p:ext uri="{BB962C8B-B14F-4D97-AF65-F5344CB8AC3E}">
        <p14:creationId xmlns:p14="http://schemas.microsoft.com/office/powerpoint/2010/main" val="29350070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4" name="Rectangle 3"/>
          <p:cNvSpPr/>
          <p:nvPr/>
        </p:nvSpPr>
        <p:spPr>
          <a:xfrm>
            <a:off x="393110" y="1464863"/>
            <a:ext cx="8002028" cy="553357"/>
          </a:xfrm>
          <a:prstGeom prst="rect">
            <a:avLst/>
          </a:prstGeom>
        </p:spPr>
        <p:txBody>
          <a:bodyPr wrap="squar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tiến hành vào lại phần bình luận được chèn mã XSS thì lúc này mã XSS ko được kích hoạt do ta đã Escape XSS.</a:t>
            </a:r>
          </a:p>
        </p:txBody>
      </p:sp>
      <p:pic>
        <p:nvPicPr>
          <p:cNvPr id="13" name="Picture 12" descr="A screenshot of a computer&#10;&#10;Description automatically generated"/>
          <p:cNvPicPr/>
          <p:nvPr/>
        </p:nvPicPr>
        <p:blipFill>
          <a:blip r:embed="rId4"/>
          <a:stretch>
            <a:fillRect/>
          </a:stretch>
        </p:blipFill>
        <p:spPr>
          <a:xfrm>
            <a:off x="859221" y="1741542"/>
            <a:ext cx="7464972" cy="2861990"/>
          </a:xfrm>
          <a:prstGeom prst="rect">
            <a:avLst/>
          </a:prstGeom>
        </p:spPr>
      </p:pic>
    </p:spTree>
    <p:extLst>
      <p:ext uri="{BB962C8B-B14F-4D97-AF65-F5344CB8AC3E}">
        <p14:creationId xmlns:p14="http://schemas.microsoft.com/office/powerpoint/2010/main" val="26475863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903826" y="1621951"/>
            <a:ext cx="3268844" cy="322845"/>
          </a:xfrm>
          <a:prstGeom prst="rect">
            <a:avLst/>
          </a:prstGeom>
        </p:spPr>
        <p:txBody>
          <a:bodyPr wrap="non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Ta sẽ thử chèn lại mã XSS vào lại bình luận</a:t>
            </a:r>
          </a:p>
        </p:txBody>
      </p:sp>
      <p:pic>
        <p:nvPicPr>
          <p:cNvPr id="12" name="Picture 11" descr="A screenshot of a computer&#10;&#10;Description automatically generated"/>
          <p:cNvPicPr/>
          <p:nvPr/>
        </p:nvPicPr>
        <p:blipFill>
          <a:blip r:embed="rId4"/>
          <a:stretch>
            <a:fillRect/>
          </a:stretch>
        </p:blipFill>
        <p:spPr>
          <a:xfrm>
            <a:off x="1363718" y="1944796"/>
            <a:ext cx="5943600" cy="2847287"/>
          </a:xfrm>
          <a:prstGeom prst="rect">
            <a:avLst/>
          </a:prstGeom>
        </p:spPr>
      </p:pic>
    </p:spTree>
    <p:extLst>
      <p:ext uri="{BB962C8B-B14F-4D97-AF65-F5344CB8AC3E}">
        <p14:creationId xmlns:p14="http://schemas.microsoft.com/office/powerpoint/2010/main" val="2022504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77600" y="1049251"/>
            <a:ext cx="623408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smtClean="0"/>
              <a:t>Chèn mã HTML và Cross-site Scripting (XSS)</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2.Bảo mật Web</a:t>
            </a:r>
            <a:endParaRPr lang="en-US" sz="3200" b="1">
              <a:solidFill>
                <a:srgbClr val="FF0000"/>
              </a:solidFill>
              <a:effectLst>
                <a:outerShdw blurRad="38100" dist="38100" dir="2700000" algn="tl">
                  <a:srgbClr val="000000">
                    <a:alpha val="43137"/>
                  </a:srgbClr>
                </a:outerShdw>
              </a:effectLst>
            </a:endParaRPr>
          </a:p>
        </p:txBody>
      </p:sp>
      <p:pic>
        <p:nvPicPr>
          <p:cNvPr id="10" name="Picture 9" descr="A screenshot of a computer&#10;&#10;Description automatically generated"/>
          <p:cNvPicPr/>
          <p:nvPr/>
        </p:nvPicPr>
        <p:blipFill>
          <a:blip r:embed="rId4"/>
          <a:stretch>
            <a:fillRect/>
          </a:stretch>
        </p:blipFill>
        <p:spPr>
          <a:xfrm>
            <a:off x="1208032" y="2237838"/>
            <a:ext cx="5823388" cy="1902024"/>
          </a:xfrm>
          <a:prstGeom prst="rect">
            <a:avLst/>
          </a:prstGeom>
        </p:spPr>
      </p:pic>
      <p:sp>
        <p:nvSpPr>
          <p:cNvPr id="4" name="Rectangle 3"/>
          <p:cNvSpPr/>
          <p:nvPr/>
        </p:nvSpPr>
        <p:spPr>
          <a:xfrm>
            <a:off x="465274" y="1482122"/>
            <a:ext cx="8426478" cy="322845"/>
          </a:xfrm>
          <a:prstGeom prst="rect">
            <a:avLst/>
          </a:prstGeom>
        </p:spPr>
        <p:txBody>
          <a:bodyPr wrap="square">
            <a:spAutoFit/>
          </a:bodyPr>
          <a:lstStyle/>
          <a:p>
            <a:pPr algn="ct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Thì lúc này mã XSS đã không còn được lưu vào CSDL do đã được khử thông qua bộ lọc ta cài trước đó.</a:t>
            </a:r>
          </a:p>
        </p:txBody>
      </p:sp>
    </p:spTree>
    <p:extLst>
      <p:ext uri="{BB962C8B-B14F-4D97-AF65-F5344CB8AC3E}">
        <p14:creationId xmlns:p14="http://schemas.microsoft.com/office/powerpoint/2010/main" val="5801774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402603" y="1010095"/>
            <a:ext cx="3583597" cy="14305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Tấn công chèn mã (SQL Injection)</a:t>
            </a:r>
            <a:endParaRPr sz="2400"/>
          </a:p>
        </p:txBody>
      </p:sp>
      <p:grpSp>
        <p:nvGrpSpPr>
          <p:cNvPr id="1431" name="Google Shape;1431;p74"/>
          <p:cNvGrpSpPr/>
          <p:nvPr/>
        </p:nvGrpSpPr>
        <p:grpSpPr>
          <a:xfrm>
            <a:off x="4928544" y="1532228"/>
            <a:ext cx="3720297" cy="2748441"/>
            <a:chOff x="775177" y="1521287"/>
            <a:chExt cx="3720297" cy="2748441"/>
          </a:xfrm>
        </p:grpSpPr>
        <p:sp>
          <p:nvSpPr>
            <p:cNvPr id="1432" name="Google Shape;1432;p74"/>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4"/>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4"/>
            <p:cNvSpPr/>
            <p:nvPr/>
          </p:nvSpPr>
          <p:spPr>
            <a:xfrm>
              <a:off x="1553868" y="1979852"/>
              <a:ext cx="998371" cy="1381977"/>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4"/>
            <p:cNvSpPr/>
            <p:nvPr/>
          </p:nvSpPr>
          <p:spPr>
            <a:xfrm>
              <a:off x="1566850" y="1993102"/>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4"/>
            <p:cNvSpPr/>
            <p:nvPr/>
          </p:nvSpPr>
          <p:spPr>
            <a:xfrm>
              <a:off x="1566850" y="2519643"/>
              <a:ext cx="972392" cy="829189"/>
            </a:xfrm>
            <a:custGeom>
              <a:avLst/>
              <a:gdLst/>
              <a:ahLst/>
              <a:cxnLst/>
              <a:rect l="l" t="t" r="r" b="b"/>
              <a:pathLst>
                <a:path w="65316" h="55697" extrusionOk="0">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4"/>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4"/>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4"/>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4"/>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4"/>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4"/>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4"/>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4"/>
            <p:cNvSpPr/>
            <p:nvPr/>
          </p:nvSpPr>
          <p:spPr>
            <a:xfrm>
              <a:off x="2583350" y="1979850"/>
              <a:ext cx="1767899" cy="1355736"/>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4"/>
            <p:cNvSpPr/>
            <p:nvPr/>
          </p:nvSpPr>
          <p:spPr>
            <a:xfrm>
              <a:off x="2898043" y="2191382"/>
              <a:ext cx="1138543" cy="877023"/>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2898043" y="2398972"/>
              <a:ext cx="1138543" cy="669429"/>
            </a:xfrm>
            <a:custGeom>
              <a:avLst/>
              <a:gdLst/>
              <a:ahLst/>
              <a:cxnLst/>
              <a:rect l="l" t="t" r="r" b="b"/>
              <a:pathLst>
                <a:path w="46766" h="27497" extrusionOk="0">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1206259" y="2848776"/>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4"/>
            <p:cNvSpPr/>
            <p:nvPr/>
          </p:nvSpPr>
          <p:spPr>
            <a:xfrm>
              <a:off x="1493380" y="30487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4"/>
            <p:cNvSpPr/>
            <p:nvPr/>
          </p:nvSpPr>
          <p:spPr>
            <a:xfrm>
              <a:off x="1454896" y="3851375"/>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4"/>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4"/>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74"/>
          <p:cNvSpPr/>
          <p:nvPr/>
        </p:nvSpPr>
        <p:spPr>
          <a:xfrm rot="5400000">
            <a:off x="8080101" y="2575492"/>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8495237" y="2440649"/>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8494890" y="2906449"/>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8494876" y="2662567"/>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pic>
        <p:nvPicPr>
          <p:cNvPr id="3" name="Picture 2">
            <a:extLst>
              <a:ext uri="{FF2B5EF4-FFF2-40B4-BE49-F238E27FC236}">
                <a16:creationId xmlns:a16="http://schemas.microsoft.com/office/drawing/2014/main" id="{01E0F372-5171-4F02-53A1-922853B903F2}"/>
              </a:ext>
            </a:extLst>
          </p:cNvPr>
          <p:cNvPicPr>
            <a:picLocks noChangeAspect="1"/>
          </p:cNvPicPr>
          <p:nvPr/>
        </p:nvPicPr>
        <p:blipFill>
          <a:blip r:embed="rId4"/>
          <a:stretch>
            <a:fillRect/>
          </a:stretch>
        </p:blipFill>
        <p:spPr>
          <a:xfrm>
            <a:off x="4046286" y="1518879"/>
            <a:ext cx="4778287" cy="2782388"/>
          </a:xfrm>
          <a:prstGeom prst="rect">
            <a:avLst/>
          </a:prstGeom>
        </p:spPr>
      </p:pic>
      <p:sp>
        <p:nvSpPr>
          <p:cNvPr id="4" name="Google Shape;1464;p75">
            <a:extLst>
              <a:ext uri="{FF2B5EF4-FFF2-40B4-BE49-F238E27FC236}">
                <a16:creationId xmlns:a16="http://schemas.microsoft.com/office/drawing/2014/main" id="{5A024DB6-DCE3-3BC7-E1E7-5CDF2DC1014A}"/>
              </a:ext>
            </a:extLst>
          </p:cNvPr>
          <p:cNvSpPr txBox="1">
            <a:spLocks noGrp="1"/>
          </p:cNvSpPr>
          <p:nvPr>
            <p:ph type="subTitle" idx="1"/>
          </p:nvPr>
        </p:nvSpPr>
        <p:spPr>
          <a:xfrm>
            <a:off x="426629" y="1973153"/>
            <a:ext cx="3256344" cy="2660825"/>
          </a:xfrm>
          <a:prstGeom prst="rect">
            <a:avLst/>
          </a:prstGeom>
        </p:spPr>
        <p:txBody>
          <a:bodyPr spcFirstLastPara="1" wrap="square" lIns="91425" tIns="91425" rIns="91425" bIns="91425" anchor="t" anchorCtr="0">
            <a:noAutofit/>
          </a:bodyPr>
          <a:lstStyle/>
          <a:p>
            <a:pPr marL="0" lvl="0" indent="0" algn="just"/>
            <a:r>
              <a:rPr lang="vi-VN" sz="1800" b="1"/>
              <a:t>SQL Injection (Chèn mã SQL) </a:t>
            </a:r>
            <a:r>
              <a:rPr lang="vi-VN" sz="1800"/>
              <a:t>là một lỗi bảo mật trong các ứng dụng web, xảy ra khi kẻ tấn công chèn hoặc tiêm mã SQL độc hại vào các truy vấn SQL được thực thi trên cơ sở dữ liệu của ứng dụng.</a:t>
            </a:r>
            <a:endParaRPr sz="1800"/>
          </a:p>
        </p:txBody>
      </p:sp>
    </p:spTree>
    <p:extLst>
      <p:ext uri="{BB962C8B-B14F-4D97-AF65-F5344CB8AC3E}">
        <p14:creationId xmlns:p14="http://schemas.microsoft.com/office/powerpoint/2010/main" val="367116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30" name="Google Shape;1430;p74"/>
          <p:cNvSpPr txBox="1">
            <a:spLocks noGrp="1"/>
          </p:cNvSpPr>
          <p:nvPr>
            <p:ph type="subTitle" idx="1"/>
          </p:nvPr>
        </p:nvSpPr>
        <p:spPr>
          <a:xfrm>
            <a:off x="4288973" y="2263500"/>
            <a:ext cx="4429152" cy="2285776"/>
          </a:xfrm>
          <a:prstGeom prst="rect">
            <a:avLst/>
          </a:prstGeom>
        </p:spPr>
        <p:txBody>
          <a:bodyPr spcFirstLastPara="1" wrap="square" lIns="91425" tIns="91425" rIns="91425" bIns="91425" anchor="t" anchorCtr="0">
            <a:noAutofit/>
          </a:bodyPr>
          <a:lstStyle/>
          <a:p>
            <a:pPr marL="0" indent="0" algn="just"/>
            <a:r>
              <a:rPr lang="en" sz="1800"/>
              <a:t>Thông thường, khi ta thực hiện các câu lệnh SQL, nếu ta truyền tham số vào một cách trực tiếp như trên thì nó rất dễ xảy ra lỗi, kẻ tấn công chỉ cần thêm một chuỗi OR 1=1 vào cuối câu thì xem như kẻ đó đã vượt qua được bước xác thực.</a:t>
            </a:r>
            <a:endParaRPr sz="1800"/>
          </a:p>
        </p:txBody>
      </p:sp>
      <p:grpSp>
        <p:nvGrpSpPr>
          <p:cNvPr id="1431" name="Google Shape;1431;p74"/>
          <p:cNvGrpSpPr/>
          <p:nvPr/>
        </p:nvGrpSpPr>
        <p:grpSpPr>
          <a:xfrm>
            <a:off x="343787" y="1899842"/>
            <a:ext cx="3720297" cy="2748441"/>
            <a:chOff x="775177" y="1521287"/>
            <a:chExt cx="3720297" cy="2748441"/>
          </a:xfrm>
        </p:grpSpPr>
        <p:sp>
          <p:nvSpPr>
            <p:cNvPr id="1432" name="Google Shape;1432;p74"/>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4"/>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4"/>
            <p:cNvSpPr/>
            <p:nvPr/>
          </p:nvSpPr>
          <p:spPr>
            <a:xfrm>
              <a:off x="1553868" y="1979852"/>
              <a:ext cx="998371" cy="1381977"/>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4"/>
            <p:cNvSpPr/>
            <p:nvPr/>
          </p:nvSpPr>
          <p:spPr>
            <a:xfrm>
              <a:off x="1566850" y="1993102"/>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4"/>
            <p:cNvSpPr/>
            <p:nvPr/>
          </p:nvSpPr>
          <p:spPr>
            <a:xfrm>
              <a:off x="1566850" y="2519643"/>
              <a:ext cx="972392" cy="829189"/>
            </a:xfrm>
            <a:custGeom>
              <a:avLst/>
              <a:gdLst/>
              <a:ahLst/>
              <a:cxnLst/>
              <a:rect l="l" t="t" r="r" b="b"/>
              <a:pathLst>
                <a:path w="65316" h="55697" extrusionOk="0">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4"/>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4"/>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4"/>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4"/>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4"/>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4"/>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4"/>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4"/>
            <p:cNvSpPr/>
            <p:nvPr/>
          </p:nvSpPr>
          <p:spPr>
            <a:xfrm>
              <a:off x="2583350" y="1979850"/>
              <a:ext cx="1767899" cy="1355736"/>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4"/>
            <p:cNvSpPr/>
            <p:nvPr/>
          </p:nvSpPr>
          <p:spPr>
            <a:xfrm>
              <a:off x="2898043" y="2191382"/>
              <a:ext cx="1138543" cy="877023"/>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2898043" y="2398972"/>
              <a:ext cx="1138543" cy="669429"/>
            </a:xfrm>
            <a:custGeom>
              <a:avLst/>
              <a:gdLst/>
              <a:ahLst/>
              <a:cxnLst/>
              <a:rect l="l" t="t" r="r" b="b"/>
              <a:pathLst>
                <a:path w="46766" h="27497" extrusionOk="0">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1206259" y="2848776"/>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4"/>
            <p:cNvSpPr/>
            <p:nvPr/>
          </p:nvSpPr>
          <p:spPr>
            <a:xfrm>
              <a:off x="1493380" y="30487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4"/>
            <p:cNvSpPr/>
            <p:nvPr/>
          </p:nvSpPr>
          <p:spPr>
            <a:xfrm>
              <a:off x="1454896" y="3851375"/>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4"/>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4"/>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279B013-F233-14BC-7F41-4938CC511515}"/>
              </a:ext>
            </a:extLst>
          </p:cNvPr>
          <p:cNvPicPr>
            <a:picLocks noChangeAspect="1"/>
          </p:cNvPicPr>
          <p:nvPr/>
        </p:nvPicPr>
        <p:blipFill>
          <a:blip r:embed="rId4"/>
          <a:stretch>
            <a:fillRect/>
          </a:stretch>
        </p:blipFill>
        <p:spPr>
          <a:xfrm>
            <a:off x="465274" y="583472"/>
            <a:ext cx="6784879" cy="1295581"/>
          </a:xfrm>
          <a:prstGeom prst="rect">
            <a:avLst/>
          </a:prstGeom>
        </p:spPr>
      </p:pic>
    </p:spTree>
    <p:extLst>
      <p:ext uri="{BB962C8B-B14F-4D97-AF65-F5344CB8AC3E}">
        <p14:creationId xmlns:p14="http://schemas.microsoft.com/office/powerpoint/2010/main" val="78219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grpSp>
        <p:nvGrpSpPr>
          <p:cNvPr id="1308" name="Google Shape;1308;p72"/>
          <p:cNvGrpSpPr/>
          <p:nvPr/>
        </p:nvGrpSpPr>
        <p:grpSpPr>
          <a:xfrm>
            <a:off x="1400964" y="3266999"/>
            <a:ext cx="943514" cy="1288940"/>
            <a:chOff x="1384201" y="3266999"/>
            <a:chExt cx="943514" cy="1288940"/>
          </a:xfrm>
        </p:grpSpPr>
        <p:sp>
          <p:nvSpPr>
            <p:cNvPr id="1309" name="Google Shape;1309;p72"/>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2"/>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72"/>
          <p:cNvGrpSpPr/>
          <p:nvPr/>
        </p:nvGrpSpPr>
        <p:grpSpPr>
          <a:xfrm>
            <a:off x="4367736" y="3751971"/>
            <a:ext cx="177328" cy="567083"/>
            <a:chOff x="4350974" y="3751971"/>
            <a:chExt cx="177328" cy="567083"/>
          </a:xfrm>
        </p:grpSpPr>
        <p:sp>
          <p:nvSpPr>
            <p:cNvPr id="1312" name="Google Shape;1312;p72"/>
            <p:cNvSpPr/>
            <p:nvPr/>
          </p:nvSpPr>
          <p:spPr>
            <a:xfrm rot="-5400000" flipH="1">
              <a:off x="4350974" y="4244654"/>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2"/>
            <p:cNvSpPr/>
            <p:nvPr/>
          </p:nvSpPr>
          <p:spPr>
            <a:xfrm rot="-5400000" flipH="1">
              <a:off x="4371102" y="3751971"/>
              <a:ext cx="157200" cy="1572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2"/>
          <p:cNvSpPr/>
          <p:nvPr/>
        </p:nvSpPr>
        <p:spPr>
          <a:xfrm rot="-5400000" flipH="1">
            <a:off x="4648915" y="408956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2"/>
          <p:cNvSpPr/>
          <p:nvPr/>
        </p:nvSpPr>
        <p:spPr>
          <a:xfrm>
            <a:off x="1799113"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2"/>
          <p:cNvSpPr/>
          <p:nvPr/>
        </p:nvSpPr>
        <p:spPr>
          <a:xfrm flipH="1">
            <a:off x="7004825" y="3621425"/>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72"/>
          <p:cNvGrpSpPr/>
          <p:nvPr/>
        </p:nvGrpSpPr>
        <p:grpSpPr>
          <a:xfrm>
            <a:off x="7431277" y="3557563"/>
            <a:ext cx="288997" cy="824888"/>
            <a:chOff x="7142627" y="3557563"/>
            <a:chExt cx="288997" cy="824888"/>
          </a:xfrm>
        </p:grpSpPr>
        <p:sp>
          <p:nvSpPr>
            <p:cNvPr id="1318" name="Google Shape;1318;p72"/>
            <p:cNvSpPr/>
            <p:nvPr/>
          </p:nvSpPr>
          <p:spPr>
            <a:xfrm rot="-5400000" flipH="1">
              <a:off x="7230625" y="4181451"/>
              <a:ext cx="201000" cy="201000"/>
            </a:xfrm>
            <a:prstGeom prst="ellipse">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2"/>
            <p:cNvSpPr/>
            <p:nvPr/>
          </p:nvSpPr>
          <p:spPr>
            <a:xfrm rot="-5400000" flipH="1">
              <a:off x="7142627" y="3557563"/>
              <a:ext cx="74400" cy="744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72"/>
          <p:cNvSpPr/>
          <p:nvPr/>
        </p:nvSpPr>
        <p:spPr>
          <a:xfrm>
            <a:off x="5099038"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2"/>
          <p:cNvSpPr/>
          <p:nvPr/>
        </p:nvSpPr>
        <p:spPr>
          <a:xfrm flipH="1">
            <a:off x="3837194" y="405942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2"/>
          <p:cNvSpPr/>
          <p:nvPr/>
        </p:nvSpPr>
        <p:spPr>
          <a:xfrm>
            <a:off x="1849127" y="2903809"/>
            <a:ext cx="1952400" cy="1478642"/>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2"/>
          <p:cNvSpPr/>
          <p:nvPr/>
        </p:nvSpPr>
        <p:spPr>
          <a:xfrm>
            <a:off x="5284755" y="3150637"/>
            <a:ext cx="1952400" cy="1262884"/>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mtClean="0"/>
              <a:t>II.DEMO</a:t>
            </a:r>
            <a:endParaRPr/>
          </a:p>
        </p:txBody>
      </p:sp>
      <p:sp>
        <p:nvSpPr>
          <p:cNvPr id="1325" name="Google Shape;1325;p72"/>
          <p:cNvSpPr txBox="1">
            <a:spLocks noGrp="1"/>
          </p:cNvSpPr>
          <p:nvPr>
            <p:ph type="title" idx="2"/>
          </p:nvPr>
        </p:nvSpPr>
        <p:spPr>
          <a:xfrm>
            <a:off x="1930976" y="3631963"/>
            <a:ext cx="1859352" cy="12989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200" smtClean="0"/>
              <a:t>Bảo mật CSDL</a:t>
            </a:r>
            <a:endParaRPr sz="3200"/>
          </a:p>
        </p:txBody>
      </p:sp>
      <p:sp>
        <p:nvSpPr>
          <p:cNvPr id="1326" name="Google Shape;1326;p72"/>
          <p:cNvSpPr txBox="1">
            <a:spLocks noGrp="1"/>
          </p:cNvSpPr>
          <p:nvPr>
            <p:ph type="title" idx="3"/>
          </p:nvPr>
        </p:nvSpPr>
        <p:spPr>
          <a:xfrm>
            <a:off x="5320890" y="3610977"/>
            <a:ext cx="1859389" cy="17186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200" smtClean="0"/>
              <a:t>Bảo mật Web</a:t>
            </a:r>
            <a:endParaRPr sz="3200"/>
          </a:p>
        </p:txBody>
      </p:sp>
      <p:grpSp>
        <p:nvGrpSpPr>
          <p:cNvPr id="1337" name="Google Shape;1337;p72"/>
          <p:cNvGrpSpPr/>
          <p:nvPr/>
        </p:nvGrpSpPr>
        <p:grpSpPr>
          <a:xfrm>
            <a:off x="1933163" y="1595941"/>
            <a:ext cx="2008800" cy="146100"/>
            <a:chOff x="847125" y="3296850"/>
            <a:chExt cx="2008800" cy="146100"/>
          </a:xfrm>
        </p:grpSpPr>
        <p:sp>
          <p:nvSpPr>
            <p:cNvPr id="1338" name="Google Shape;1338;p72"/>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2"/>
            <p:cNvGrpSpPr/>
            <p:nvPr/>
          </p:nvGrpSpPr>
          <p:grpSpPr>
            <a:xfrm rot="10800000" flipH="1">
              <a:off x="878209" y="3322949"/>
              <a:ext cx="429322" cy="93999"/>
              <a:chOff x="5795037" y="809024"/>
              <a:chExt cx="431653" cy="94500"/>
            </a:xfrm>
          </p:grpSpPr>
          <p:sp>
            <p:nvSpPr>
              <p:cNvPr id="1340" name="Google Shape;1340;p7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3" name="Google Shape;1343;p72"/>
          <p:cNvGrpSpPr/>
          <p:nvPr/>
        </p:nvGrpSpPr>
        <p:grpSpPr>
          <a:xfrm>
            <a:off x="5217213" y="1595941"/>
            <a:ext cx="2008800" cy="146100"/>
            <a:chOff x="847125" y="3296850"/>
            <a:chExt cx="2008800" cy="146100"/>
          </a:xfrm>
        </p:grpSpPr>
        <p:sp>
          <p:nvSpPr>
            <p:cNvPr id="1344" name="Google Shape;1344;p72"/>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72"/>
            <p:cNvGrpSpPr/>
            <p:nvPr/>
          </p:nvGrpSpPr>
          <p:grpSpPr>
            <a:xfrm rot="10800000" flipH="1">
              <a:off x="878209" y="3322949"/>
              <a:ext cx="429322" cy="93999"/>
              <a:chOff x="5795037" y="809024"/>
              <a:chExt cx="431653" cy="94500"/>
            </a:xfrm>
          </p:grpSpPr>
          <p:sp>
            <p:nvSpPr>
              <p:cNvPr id="1346" name="Google Shape;1346;p7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9" name="Google Shape;1349;p7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2">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5;p73"/>
          <p:cNvSpPr/>
          <p:nvPr/>
        </p:nvSpPr>
        <p:spPr>
          <a:xfrm>
            <a:off x="2542545" y="2147298"/>
            <a:ext cx="614700" cy="6147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421;p73"/>
          <p:cNvGrpSpPr/>
          <p:nvPr/>
        </p:nvGrpSpPr>
        <p:grpSpPr>
          <a:xfrm>
            <a:off x="2683724" y="2277389"/>
            <a:ext cx="332341" cy="354518"/>
            <a:chOff x="3334700" y="3971525"/>
            <a:chExt cx="373375" cy="325675"/>
          </a:xfrm>
        </p:grpSpPr>
        <p:sp>
          <p:nvSpPr>
            <p:cNvPr id="51" name="Google Shape;1422;p73"/>
            <p:cNvSpPr/>
            <p:nvPr/>
          </p:nvSpPr>
          <p:spPr>
            <a:xfrm>
              <a:off x="3334700" y="3971525"/>
              <a:ext cx="285950" cy="65600"/>
            </a:xfrm>
            <a:custGeom>
              <a:avLst/>
              <a:gdLst/>
              <a:ahLst/>
              <a:cxnLst/>
              <a:rect l="l" t="t" r="r" b="b"/>
              <a:pathLst>
                <a:path w="11438" h="2624" extrusionOk="0">
                  <a:moveTo>
                    <a:pt x="429" y="1"/>
                  </a:moveTo>
                  <a:cubicBezTo>
                    <a:pt x="197" y="1"/>
                    <a:pt x="1" y="197"/>
                    <a:pt x="1" y="447"/>
                  </a:cubicBezTo>
                  <a:lnTo>
                    <a:pt x="1" y="2624"/>
                  </a:lnTo>
                  <a:lnTo>
                    <a:pt x="11438" y="2624"/>
                  </a:lnTo>
                  <a:lnTo>
                    <a:pt x="11438"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3;p73"/>
            <p:cNvSpPr/>
            <p:nvPr/>
          </p:nvSpPr>
          <p:spPr>
            <a:xfrm>
              <a:off x="3334700" y="4058975"/>
              <a:ext cx="373375" cy="238225"/>
            </a:xfrm>
            <a:custGeom>
              <a:avLst/>
              <a:gdLst/>
              <a:ahLst/>
              <a:cxnLst/>
              <a:rect l="l" t="t" r="r" b="b"/>
              <a:pathLst>
                <a:path w="14935" h="9529" extrusionOk="0">
                  <a:moveTo>
                    <a:pt x="7468" y="1325"/>
                  </a:moveTo>
                  <a:cubicBezTo>
                    <a:pt x="7579" y="1325"/>
                    <a:pt x="7691" y="1365"/>
                    <a:pt x="7780" y="1445"/>
                  </a:cubicBezTo>
                  <a:lnTo>
                    <a:pt x="8654" y="2320"/>
                  </a:lnTo>
                  <a:cubicBezTo>
                    <a:pt x="8833" y="2498"/>
                    <a:pt x="8833" y="2766"/>
                    <a:pt x="8654" y="2944"/>
                  </a:cubicBezTo>
                  <a:cubicBezTo>
                    <a:pt x="8565" y="3033"/>
                    <a:pt x="8458" y="3069"/>
                    <a:pt x="8351" y="3069"/>
                  </a:cubicBezTo>
                  <a:cubicBezTo>
                    <a:pt x="8226" y="3069"/>
                    <a:pt x="8119" y="3033"/>
                    <a:pt x="8030" y="2944"/>
                  </a:cubicBezTo>
                  <a:lnTo>
                    <a:pt x="7905" y="2819"/>
                  </a:lnTo>
                  <a:lnTo>
                    <a:pt x="7905" y="4336"/>
                  </a:lnTo>
                  <a:lnTo>
                    <a:pt x="11688" y="4336"/>
                  </a:lnTo>
                  <a:lnTo>
                    <a:pt x="11563" y="4193"/>
                  </a:lnTo>
                  <a:cubicBezTo>
                    <a:pt x="11402" y="4033"/>
                    <a:pt x="11402" y="3747"/>
                    <a:pt x="11563" y="3586"/>
                  </a:cubicBezTo>
                  <a:cubicBezTo>
                    <a:pt x="11652" y="3497"/>
                    <a:pt x="11763" y="3453"/>
                    <a:pt x="11875" y="3453"/>
                  </a:cubicBezTo>
                  <a:cubicBezTo>
                    <a:pt x="11986" y="3453"/>
                    <a:pt x="12098" y="3497"/>
                    <a:pt x="12187" y="3586"/>
                  </a:cubicBezTo>
                  <a:lnTo>
                    <a:pt x="13061" y="4461"/>
                  </a:lnTo>
                  <a:cubicBezTo>
                    <a:pt x="13240" y="4621"/>
                    <a:pt x="13240" y="4907"/>
                    <a:pt x="13061" y="5067"/>
                  </a:cubicBezTo>
                  <a:lnTo>
                    <a:pt x="12187" y="5942"/>
                  </a:lnTo>
                  <a:cubicBezTo>
                    <a:pt x="12098" y="6031"/>
                    <a:pt x="11991" y="6084"/>
                    <a:pt x="11884" y="6084"/>
                  </a:cubicBezTo>
                  <a:cubicBezTo>
                    <a:pt x="11759" y="6084"/>
                    <a:pt x="11652" y="6031"/>
                    <a:pt x="11563" y="5942"/>
                  </a:cubicBezTo>
                  <a:cubicBezTo>
                    <a:pt x="11402" y="5781"/>
                    <a:pt x="11402" y="5496"/>
                    <a:pt x="11563" y="5335"/>
                  </a:cubicBezTo>
                  <a:lnTo>
                    <a:pt x="11688" y="5210"/>
                  </a:lnTo>
                  <a:lnTo>
                    <a:pt x="7905" y="5210"/>
                  </a:lnTo>
                  <a:lnTo>
                    <a:pt x="7905" y="6709"/>
                  </a:lnTo>
                  <a:lnTo>
                    <a:pt x="8030" y="6584"/>
                  </a:lnTo>
                  <a:cubicBezTo>
                    <a:pt x="8119" y="6504"/>
                    <a:pt x="8231" y="6464"/>
                    <a:pt x="8342" y="6464"/>
                  </a:cubicBezTo>
                  <a:cubicBezTo>
                    <a:pt x="8454" y="6464"/>
                    <a:pt x="8565" y="6504"/>
                    <a:pt x="8654" y="6584"/>
                  </a:cubicBezTo>
                  <a:cubicBezTo>
                    <a:pt x="8833" y="6762"/>
                    <a:pt x="8833" y="7030"/>
                    <a:pt x="8654" y="7209"/>
                  </a:cubicBezTo>
                  <a:lnTo>
                    <a:pt x="7780" y="8083"/>
                  </a:lnTo>
                  <a:cubicBezTo>
                    <a:pt x="7691" y="8172"/>
                    <a:pt x="7584" y="8208"/>
                    <a:pt x="7477" y="8208"/>
                  </a:cubicBezTo>
                  <a:cubicBezTo>
                    <a:pt x="7352" y="8208"/>
                    <a:pt x="7245" y="8172"/>
                    <a:pt x="7156" y="8083"/>
                  </a:cubicBezTo>
                  <a:lnTo>
                    <a:pt x="6281" y="7209"/>
                  </a:lnTo>
                  <a:cubicBezTo>
                    <a:pt x="6103" y="7030"/>
                    <a:pt x="6103" y="6762"/>
                    <a:pt x="6281" y="6584"/>
                  </a:cubicBezTo>
                  <a:cubicBezTo>
                    <a:pt x="6370" y="6504"/>
                    <a:pt x="6482" y="6464"/>
                    <a:pt x="6594" y="6464"/>
                  </a:cubicBezTo>
                  <a:cubicBezTo>
                    <a:pt x="6705" y="6464"/>
                    <a:pt x="6817" y="6504"/>
                    <a:pt x="6906" y="6584"/>
                  </a:cubicBezTo>
                  <a:lnTo>
                    <a:pt x="7031" y="6709"/>
                  </a:lnTo>
                  <a:lnTo>
                    <a:pt x="7031" y="5210"/>
                  </a:lnTo>
                  <a:lnTo>
                    <a:pt x="3248" y="5210"/>
                  </a:lnTo>
                  <a:lnTo>
                    <a:pt x="3373" y="5335"/>
                  </a:lnTo>
                  <a:cubicBezTo>
                    <a:pt x="3534" y="5496"/>
                    <a:pt x="3534" y="5781"/>
                    <a:pt x="3373" y="5942"/>
                  </a:cubicBezTo>
                  <a:cubicBezTo>
                    <a:pt x="3284" y="6031"/>
                    <a:pt x="3177" y="6084"/>
                    <a:pt x="3052" y="6084"/>
                  </a:cubicBezTo>
                  <a:cubicBezTo>
                    <a:pt x="2945" y="6084"/>
                    <a:pt x="2838" y="6031"/>
                    <a:pt x="2748" y="5942"/>
                  </a:cubicBezTo>
                  <a:lnTo>
                    <a:pt x="1874" y="5067"/>
                  </a:lnTo>
                  <a:cubicBezTo>
                    <a:pt x="1696" y="4907"/>
                    <a:pt x="1696" y="4621"/>
                    <a:pt x="1874" y="4461"/>
                  </a:cubicBezTo>
                  <a:lnTo>
                    <a:pt x="2748" y="3586"/>
                  </a:lnTo>
                  <a:cubicBezTo>
                    <a:pt x="2838" y="3497"/>
                    <a:pt x="2949" y="3453"/>
                    <a:pt x="3061" y="3453"/>
                  </a:cubicBezTo>
                  <a:cubicBezTo>
                    <a:pt x="3172" y="3453"/>
                    <a:pt x="3284" y="3497"/>
                    <a:pt x="3373" y="3586"/>
                  </a:cubicBezTo>
                  <a:cubicBezTo>
                    <a:pt x="3534" y="3747"/>
                    <a:pt x="3534" y="4033"/>
                    <a:pt x="3373" y="4193"/>
                  </a:cubicBezTo>
                  <a:lnTo>
                    <a:pt x="3248" y="4336"/>
                  </a:lnTo>
                  <a:lnTo>
                    <a:pt x="7031" y="4336"/>
                  </a:lnTo>
                  <a:lnTo>
                    <a:pt x="7031" y="2819"/>
                  </a:lnTo>
                  <a:lnTo>
                    <a:pt x="6906" y="2944"/>
                  </a:lnTo>
                  <a:cubicBezTo>
                    <a:pt x="6817" y="3033"/>
                    <a:pt x="6705" y="3078"/>
                    <a:pt x="6594" y="3078"/>
                  </a:cubicBezTo>
                  <a:cubicBezTo>
                    <a:pt x="6482" y="3078"/>
                    <a:pt x="6370" y="3033"/>
                    <a:pt x="6281" y="2944"/>
                  </a:cubicBezTo>
                  <a:cubicBezTo>
                    <a:pt x="6103" y="2766"/>
                    <a:pt x="6103" y="2498"/>
                    <a:pt x="6281" y="2320"/>
                  </a:cubicBezTo>
                  <a:lnTo>
                    <a:pt x="7156" y="1445"/>
                  </a:lnTo>
                  <a:cubicBezTo>
                    <a:pt x="7245" y="1365"/>
                    <a:pt x="7356" y="1325"/>
                    <a:pt x="7468" y="1325"/>
                  </a:cubicBezTo>
                  <a:close/>
                  <a:moveTo>
                    <a:pt x="1" y="0"/>
                  </a:moveTo>
                  <a:lnTo>
                    <a:pt x="1" y="9082"/>
                  </a:lnTo>
                  <a:cubicBezTo>
                    <a:pt x="1" y="9332"/>
                    <a:pt x="197" y="9528"/>
                    <a:pt x="429" y="9528"/>
                  </a:cubicBezTo>
                  <a:lnTo>
                    <a:pt x="14507" y="9528"/>
                  </a:lnTo>
                  <a:cubicBezTo>
                    <a:pt x="14739" y="9528"/>
                    <a:pt x="14935" y="9332"/>
                    <a:pt x="14935" y="9082"/>
                  </a:cubicBezTo>
                  <a:lnTo>
                    <a:pt x="14935" y="0"/>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24;p73"/>
            <p:cNvSpPr/>
            <p:nvPr/>
          </p:nvSpPr>
          <p:spPr>
            <a:xfrm>
              <a:off x="3642500" y="3971525"/>
              <a:ext cx="65575" cy="65600"/>
            </a:xfrm>
            <a:custGeom>
              <a:avLst/>
              <a:gdLst/>
              <a:ahLst/>
              <a:cxnLst/>
              <a:rect l="l" t="t" r="r" b="b"/>
              <a:pathLst>
                <a:path w="2623" h="2624" extrusionOk="0">
                  <a:moveTo>
                    <a:pt x="0" y="1"/>
                  </a:moveTo>
                  <a:lnTo>
                    <a:pt x="0" y="2624"/>
                  </a:lnTo>
                  <a:lnTo>
                    <a:pt x="2623" y="2624"/>
                  </a:lnTo>
                  <a:lnTo>
                    <a:pt x="2623" y="447"/>
                  </a:lnTo>
                  <a:cubicBezTo>
                    <a:pt x="2623" y="197"/>
                    <a:pt x="2427" y="1"/>
                    <a:pt x="2195" y="1"/>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1397;p73"/>
          <p:cNvSpPr/>
          <p:nvPr/>
        </p:nvSpPr>
        <p:spPr>
          <a:xfrm>
            <a:off x="5943234" y="2077498"/>
            <a:ext cx="614700" cy="6147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1417;p73"/>
          <p:cNvGrpSpPr/>
          <p:nvPr/>
        </p:nvGrpSpPr>
        <p:grpSpPr>
          <a:xfrm>
            <a:off x="6084400" y="2255372"/>
            <a:ext cx="332368" cy="298271"/>
            <a:chOff x="3898525" y="3411275"/>
            <a:chExt cx="373825" cy="335475"/>
          </a:xfrm>
        </p:grpSpPr>
        <p:sp>
          <p:nvSpPr>
            <p:cNvPr id="56" name="Google Shape;1418;p73"/>
            <p:cNvSpPr/>
            <p:nvPr/>
          </p:nvSpPr>
          <p:spPr>
            <a:xfrm>
              <a:off x="3898525" y="3411275"/>
              <a:ext cx="373825" cy="196750"/>
            </a:xfrm>
            <a:custGeom>
              <a:avLst/>
              <a:gdLst/>
              <a:ahLst/>
              <a:cxnLst/>
              <a:rect l="l" t="t" r="r" b="b"/>
              <a:pathLst>
                <a:path w="14953" h="7870" extrusionOk="0">
                  <a:moveTo>
                    <a:pt x="4930" y="1701"/>
                  </a:moveTo>
                  <a:cubicBezTo>
                    <a:pt x="5008" y="1701"/>
                    <a:pt x="5087" y="1723"/>
                    <a:pt x="5157" y="1767"/>
                  </a:cubicBezTo>
                  <a:cubicBezTo>
                    <a:pt x="5371" y="1892"/>
                    <a:pt x="5443" y="2160"/>
                    <a:pt x="5318" y="2356"/>
                  </a:cubicBezTo>
                  <a:lnTo>
                    <a:pt x="4390" y="3908"/>
                  </a:lnTo>
                  <a:lnTo>
                    <a:pt x="5318" y="5514"/>
                  </a:lnTo>
                  <a:cubicBezTo>
                    <a:pt x="5443" y="5728"/>
                    <a:pt x="5371" y="5996"/>
                    <a:pt x="5157" y="6103"/>
                  </a:cubicBezTo>
                  <a:cubicBezTo>
                    <a:pt x="5086" y="6156"/>
                    <a:pt x="5015" y="6174"/>
                    <a:pt x="4943" y="6174"/>
                  </a:cubicBezTo>
                  <a:cubicBezTo>
                    <a:pt x="4783" y="6174"/>
                    <a:pt x="4640" y="6085"/>
                    <a:pt x="4551" y="5942"/>
                  </a:cubicBezTo>
                  <a:lnTo>
                    <a:pt x="3498" y="4122"/>
                  </a:lnTo>
                  <a:cubicBezTo>
                    <a:pt x="3409" y="3980"/>
                    <a:pt x="3409" y="3801"/>
                    <a:pt x="3498" y="3676"/>
                  </a:cubicBezTo>
                  <a:lnTo>
                    <a:pt x="4568" y="1910"/>
                  </a:lnTo>
                  <a:cubicBezTo>
                    <a:pt x="4649" y="1772"/>
                    <a:pt x="4788" y="1701"/>
                    <a:pt x="4930" y="1701"/>
                  </a:cubicBezTo>
                  <a:close/>
                  <a:moveTo>
                    <a:pt x="10024" y="1701"/>
                  </a:moveTo>
                  <a:cubicBezTo>
                    <a:pt x="10165" y="1701"/>
                    <a:pt x="10305" y="1772"/>
                    <a:pt x="10385" y="1910"/>
                  </a:cubicBezTo>
                  <a:lnTo>
                    <a:pt x="11456" y="3676"/>
                  </a:lnTo>
                  <a:cubicBezTo>
                    <a:pt x="11545" y="3801"/>
                    <a:pt x="11545" y="3980"/>
                    <a:pt x="11456" y="4122"/>
                  </a:cubicBezTo>
                  <a:lnTo>
                    <a:pt x="10403" y="5942"/>
                  </a:lnTo>
                  <a:cubicBezTo>
                    <a:pt x="10314" y="6085"/>
                    <a:pt x="10171" y="6174"/>
                    <a:pt x="10010" y="6174"/>
                  </a:cubicBezTo>
                  <a:cubicBezTo>
                    <a:pt x="9939" y="6174"/>
                    <a:pt x="9868" y="6156"/>
                    <a:pt x="9796" y="6103"/>
                  </a:cubicBezTo>
                  <a:cubicBezTo>
                    <a:pt x="9582" y="5996"/>
                    <a:pt x="9511" y="5728"/>
                    <a:pt x="9636" y="5514"/>
                  </a:cubicBezTo>
                  <a:lnTo>
                    <a:pt x="10564" y="3908"/>
                  </a:lnTo>
                  <a:lnTo>
                    <a:pt x="9636" y="2356"/>
                  </a:lnTo>
                  <a:cubicBezTo>
                    <a:pt x="9511" y="2160"/>
                    <a:pt x="9582" y="1892"/>
                    <a:pt x="9796" y="1767"/>
                  </a:cubicBezTo>
                  <a:cubicBezTo>
                    <a:pt x="9866" y="1723"/>
                    <a:pt x="9945" y="1701"/>
                    <a:pt x="10024" y="1701"/>
                  </a:cubicBezTo>
                  <a:close/>
                  <a:moveTo>
                    <a:pt x="8264" y="1504"/>
                  </a:moveTo>
                  <a:cubicBezTo>
                    <a:pt x="8318" y="1504"/>
                    <a:pt x="8372" y="1514"/>
                    <a:pt x="8423" y="1535"/>
                  </a:cubicBezTo>
                  <a:cubicBezTo>
                    <a:pt x="8654" y="1624"/>
                    <a:pt x="8762" y="1892"/>
                    <a:pt x="8672" y="2106"/>
                  </a:cubicBezTo>
                  <a:lnTo>
                    <a:pt x="7084" y="6085"/>
                  </a:lnTo>
                  <a:cubicBezTo>
                    <a:pt x="7031" y="6246"/>
                    <a:pt x="6852" y="6353"/>
                    <a:pt x="6692" y="6353"/>
                  </a:cubicBezTo>
                  <a:cubicBezTo>
                    <a:pt x="6638" y="6353"/>
                    <a:pt x="6585" y="6353"/>
                    <a:pt x="6531" y="6335"/>
                  </a:cubicBezTo>
                  <a:cubicBezTo>
                    <a:pt x="6299" y="6246"/>
                    <a:pt x="6192" y="5978"/>
                    <a:pt x="6281" y="5764"/>
                  </a:cubicBezTo>
                  <a:lnTo>
                    <a:pt x="7852" y="1785"/>
                  </a:lnTo>
                  <a:cubicBezTo>
                    <a:pt x="7920" y="1608"/>
                    <a:pt x="8091" y="1504"/>
                    <a:pt x="8264" y="1504"/>
                  </a:cubicBezTo>
                  <a:close/>
                  <a:moveTo>
                    <a:pt x="447" y="1"/>
                  </a:moveTo>
                  <a:cubicBezTo>
                    <a:pt x="197" y="1"/>
                    <a:pt x="1" y="197"/>
                    <a:pt x="1" y="429"/>
                  </a:cubicBezTo>
                  <a:lnTo>
                    <a:pt x="1" y="7869"/>
                  </a:lnTo>
                  <a:lnTo>
                    <a:pt x="14953" y="7869"/>
                  </a:lnTo>
                  <a:lnTo>
                    <a:pt x="14953" y="429"/>
                  </a:lnTo>
                  <a:cubicBezTo>
                    <a:pt x="14953" y="197"/>
                    <a:pt x="14757" y="1"/>
                    <a:pt x="14507" y="1"/>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19;p73"/>
            <p:cNvSpPr/>
            <p:nvPr/>
          </p:nvSpPr>
          <p:spPr>
            <a:xfrm>
              <a:off x="3898525" y="3629850"/>
              <a:ext cx="373825" cy="51325"/>
            </a:xfrm>
            <a:custGeom>
              <a:avLst/>
              <a:gdLst/>
              <a:ahLst/>
              <a:cxnLst/>
              <a:rect l="l" t="t" r="r" b="b"/>
              <a:pathLst>
                <a:path w="14953" h="2053" extrusionOk="0">
                  <a:moveTo>
                    <a:pt x="1" y="1"/>
                  </a:moveTo>
                  <a:lnTo>
                    <a:pt x="1" y="1606"/>
                  </a:lnTo>
                  <a:cubicBezTo>
                    <a:pt x="1" y="1856"/>
                    <a:pt x="197" y="2052"/>
                    <a:pt x="447" y="2052"/>
                  </a:cubicBezTo>
                  <a:lnTo>
                    <a:pt x="14507" y="2052"/>
                  </a:lnTo>
                  <a:cubicBezTo>
                    <a:pt x="14757" y="2052"/>
                    <a:pt x="14953" y="1856"/>
                    <a:pt x="14953" y="1606"/>
                  </a:cubicBezTo>
                  <a:lnTo>
                    <a:pt x="14953"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20;p73"/>
            <p:cNvSpPr/>
            <p:nvPr/>
          </p:nvSpPr>
          <p:spPr>
            <a:xfrm>
              <a:off x="4019850" y="3703000"/>
              <a:ext cx="131175" cy="43750"/>
            </a:xfrm>
            <a:custGeom>
              <a:avLst/>
              <a:gdLst/>
              <a:ahLst/>
              <a:cxnLst/>
              <a:rect l="l" t="t" r="r" b="b"/>
              <a:pathLst>
                <a:path w="5247" h="1750" extrusionOk="0">
                  <a:moveTo>
                    <a:pt x="875" y="1"/>
                  </a:moveTo>
                  <a:lnTo>
                    <a:pt x="875" y="875"/>
                  </a:lnTo>
                  <a:lnTo>
                    <a:pt x="429" y="875"/>
                  </a:lnTo>
                  <a:cubicBezTo>
                    <a:pt x="197" y="875"/>
                    <a:pt x="1" y="1071"/>
                    <a:pt x="1" y="1321"/>
                  </a:cubicBezTo>
                  <a:cubicBezTo>
                    <a:pt x="1" y="1553"/>
                    <a:pt x="197" y="1749"/>
                    <a:pt x="429" y="1749"/>
                  </a:cubicBezTo>
                  <a:lnTo>
                    <a:pt x="4818" y="1749"/>
                  </a:lnTo>
                  <a:cubicBezTo>
                    <a:pt x="5050" y="1749"/>
                    <a:pt x="5247" y="1553"/>
                    <a:pt x="5247" y="1321"/>
                  </a:cubicBezTo>
                  <a:cubicBezTo>
                    <a:pt x="5247" y="1071"/>
                    <a:pt x="5050" y="875"/>
                    <a:pt x="4818" y="875"/>
                  </a:cubicBezTo>
                  <a:lnTo>
                    <a:pt x="4372" y="875"/>
                  </a:lnTo>
                  <a:lnTo>
                    <a:pt x="4372"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26870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1843005" y="613682"/>
            <a:ext cx="556506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Cách phòng chống</a:t>
            </a:r>
            <a:endParaRPr/>
          </a:p>
        </p:txBody>
      </p:sp>
      <p:sp>
        <p:nvSpPr>
          <p:cNvPr id="1464" name="Google Shape;1464;p75"/>
          <p:cNvSpPr txBox="1">
            <a:spLocks noGrp="1"/>
          </p:cNvSpPr>
          <p:nvPr>
            <p:ph type="subTitle" idx="1"/>
          </p:nvPr>
        </p:nvSpPr>
        <p:spPr>
          <a:xfrm>
            <a:off x="821247" y="1403144"/>
            <a:ext cx="6861690" cy="2361612"/>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Tx/>
              <a:buChar char="-"/>
            </a:pPr>
            <a:r>
              <a:rPr lang="en-US" sz="2000"/>
              <a:t>Cập nhật các phần mềm lên phiên bản mới nhất</a:t>
            </a:r>
          </a:p>
          <a:p>
            <a:pPr marL="285750" lvl="0" indent="-285750" algn="just">
              <a:buFontTx/>
              <a:buChar char="-"/>
            </a:pPr>
            <a:r>
              <a:rPr lang="en-US" sz="2000"/>
              <a:t>Sử dụng Prepared Statements</a:t>
            </a:r>
          </a:p>
          <a:p>
            <a:pPr marL="285750" lvl="0" indent="-285750" algn="just">
              <a:buFontTx/>
              <a:buChar char="-"/>
            </a:pPr>
            <a:r>
              <a:rPr lang="en-US" sz="2000"/>
              <a:t>Sử dụng ORM (Object Relational Mapping)</a:t>
            </a:r>
          </a:p>
          <a:p>
            <a:pPr marL="285750" lvl="0" indent="-285750" algn="just">
              <a:buFontTx/>
              <a:buChar char="-"/>
            </a:pPr>
            <a:r>
              <a:rPr lang="en-US" sz="2000"/>
              <a:t>Kiểm tra và lọc dữ liệu đầu vào (Input Validation)</a:t>
            </a:r>
          </a:p>
          <a:p>
            <a:pPr marL="285750" lvl="0" indent="-285750" algn="just">
              <a:buFontTx/>
              <a:buChar char="-"/>
            </a:pPr>
            <a:r>
              <a:rPr lang="vi-VN" sz="2000"/>
              <a:t>Hạn chế quyền của tài khoản kết nối cơ sở dữ liệu</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284835" y="3471590"/>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512100" y="2083759"/>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75"/>
          <p:cNvGrpSpPr/>
          <p:nvPr/>
        </p:nvGrpSpPr>
        <p:grpSpPr>
          <a:xfrm rot="-2700000" flipH="1">
            <a:off x="4426529" y="1226808"/>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623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63"/>
                                        </p:tgtEl>
                                        <p:attrNameLst>
                                          <p:attrName>style.visibility</p:attrName>
                                        </p:attrNameLst>
                                      </p:cBhvr>
                                      <p:to>
                                        <p:strVal val="visible"/>
                                      </p:to>
                                    </p:set>
                                    <p:animEffect transition="in" filter="fade">
                                      <p:cBhvr>
                                        <p:cTn id="7" dur="1000"/>
                                        <p:tgtEl>
                                          <p:spTgt spid="1463"/>
                                        </p:tgtEl>
                                      </p:cBhvr>
                                    </p:animEffect>
                                  </p:childTnLst>
                                </p:cTn>
                              </p:par>
                              <p:par>
                                <p:cTn id="8" presetID="10" presetClass="entr" presetSubtype="0" fill="hold" nodeType="withEffect">
                                  <p:stCondLst>
                                    <p:cond delay="0"/>
                                  </p:stCondLst>
                                  <p:childTnLst>
                                    <p:set>
                                      <p:cBhvr>
                                        <p:cTn id="9" dur="1" fill="hold">
                                          <p:stCondLst>
                                            <p:cond delay="0"/>
                                          </p:stCondLst>
                                        </p:cTn>
                                        <p:tgtEl>
                                          <p:spTgt spid="1464"/>
                                        </p:tgtEl>
                                        <p:attrNameLst>
                                          <p:attrName>style.visibility</p:attrName>
                                        </p:attrNameLst>
                                      </p:cBhvr>
                                      <p:to>
                                        <p:strVal val="visible"/>
                                      </p:to>
                                    </p:set>
                                    <p:animEffect transition="in" filter="fade">
                                      <p:cBhvr>
                                        <p:cTn id="10" dur="1000"/>
                                        <p:tgtEl>
                                          <p:spTgt spid="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4" name="Google Shape;1464;p75"/>
          <p:cNvSpPr txBox="1">
            <a:spLocks noGrp="1"/>
          </p:cNvSpPr>
          <p:nvPr>
            <p:ph type="subTitle" idx="1"/>
          </p:nvPr>
        </p:nvSpPr>
        <p:spPr>
          <a:xfrm>
            <a:off x="645320" y="969959"/>
            <a:ext cx="3111534" cy="369490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a:t>- Để giải quyết lỗi SQL injection, ta cần đảm bảo mọi dữ liệu đầu vào từ người dùng phải được xử lý, không được chèn giá trị trực tiếp vào câu lệnh SQl mà phải tham số hóa.</a:t>
            </a:r>
          </a:p>
          <a:p>
            <a:pPr marL="0" lvl="0" indent="0" algn="just"/>
            <a:r>
              <a:rPr lang="en" sz="1800"/>
              <a:t>- </a:t>
            </a:r>
            <a:r>
              <a:rPr lang="vi-VN" sz="1800"/>
              <a:t>Sử dụng ORM frameworks như Hibernate, JPA, hoặc Spring Data JPA giúp tự động tạo ra các câu lệnh SQL an toàn bằng cách sử dụng tham số hóa và tránh việc trực tiếp xây dựng câu lệnh SQL bằng tay.</a:t>
            </a:r>
            <a:endParaRPr sz="1800"/>
          </a:p>
        </p:txBody>
      </p:sp>
      <p:sp>
        <p:nvSpPr>
          <p:cNvPr id="1465" name="Google Shape;1465;p75"/>
          <p:cNvSpPr/>
          <p:nvPr/>
        </p:nvSpPr>
        <p:spPr>
          <a:xfrm rot="5400000">
            <a:off x="45470" y="97926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49007" y="79681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48660" y="126261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48646" y="101872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512100" y="2083759"/>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5"/>
          <p:cNvSpPr/>
          <p:nvPr/>
        </p:nvSpPr>
        <p:spPr>
          <a:xfrm>
            <a:off x="4788902" y="14780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5"/>
          <p:cNvGrpSpPr/>
          <p:nvPr/>
        </p:nvGrpSpPr>
        <p:grpSpPr>
          <a:xfrm>
            <a:off x="4841837" y="1536593"/>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4860464" y="16668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1" name="Google Shape;1481;p75"/>
          <p:cNvPicPr preferRelativeResize="0"/>
          <p:nvPr/>
        </p:nvPicPr>
        <p:blipFill rotWithShape="1">
          <a:blip r:embed="rId4">
            <a:alphaModFix/>
          </a:blip>
          <a:srcRect t="8417" b="8408"/>
          <a:stretch/>
        </p:blipFill>
        <p:spPr>
          <a:xfrm>
            <a:off x="4848010" y="1795300"/>
            <a:ext cx="3350700" cy="1858800"/>
          </a:xfrm>
          <a:prstGeom prst="roundRect">
            <a:avLst>
              <a:gd name="adj" fmla="val 3418"/>
            </a:avLst>
          </a:prstGeom>
          <a:noFill/>
          <a:ln>
            <a:noFill/>
          </a:ln>
          <a:effectLst>
            <a:outerShdw blurRad="57150" dist="19050" dir="5400000" algn="bl" rotWithShape="0">
              <a:schemeClr val="dk1">
                <a:alpha val="20000"/>
              </a:schemeClr>
            </a:outerShdw>
          </a:effectLst>
        </p:spPr>
      </p:pic>
      <p:grpSp>
        <p:nvGrpSpPr>
          <p:cNvPr id="1482" name="Google Shape;1482;p75"/>
          <p:cNvGrpSpPr/>
          <p:nvPr/>
        </p:nvGrpSpPr>
        <p:grpSpPr>
          <a:xfrm rot="-2700000" flipH="1">
            <a:off x="4426529" y="1226808"/>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14844" y="1408737"/>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7B26F603-2BEC-7ADA-0336-1B6213F002F3}"/>
              </a:ext>
            </a:extLst>
          </p:cNvPr>
          <p:cNvPicPr>
            <a:picLocks noChangeAspect="1"/>
          </p:cNvPicPr>
          <p:nvPr/>
        </p:nvPicPr>
        <p:blipFill>
          <a:blip r:embed="rId5"/>
          <a:stretch>
            <a:fillRect/>
          </a:stretch>
        </p:blipFill>
        <p:spPr>
          <a:xfrm>
            <a:off x="3857626" y="1179658"/>
            <a:ext cx="4911132" cy="2960342"/>
          </a:xfrm>
          <a:prstGeom prst="rect">
            <a:avLst/>
          </a:prstGeom>
        </p:spPr>
      </p:pic>
    </p:spTree>
    <p:extLst>
      <p:ext uri="{BB962C8B-B14F-4D97-AF65-F5344CB8AC3E}">
        <p14:creationId xmlns:p14="http://schemas.microsoft.com/office/powerpoint/2010/main" val="95294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4"/>
                                        </p:tgtEl>
                                        <p:attrNameLst>
                                          <p:attrName>style.visibility</p:attrName>
                                        </p:attrNameLst>
                                      </p:cBhvr>
                                      <p:to>
                                        <p:strVal val="visible"/>
                                      </p:to>
                                    </p:set>
                                    <p:animEffect transition="in" filter="fade">
                                      <p:cBhvr>
                                        <p:cTn id="7" dur="1000"/>
                                        <p:tgtEl>
                                          <p:spTgt spid="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4" name="Google Shape;1764;p80"/>
          <p:cNvSpPr txBox="1">
            <a:spLocks noGrp="1"/>
          </p:cNvSpPr>
          <p:nvPr>
            <p:ph type="subTitle" idx="1"/>
          </p:nvPr>
        </p:nvSpPr>
        <p:spPr>
          <a:xfrm>
            <a:off x="468660" y="696693"/>
            <a:ext cx="3705300" cy="3725624"/>
          </a:xfrm>
          <a:prstGeom prst="rect">
            <a:avLst/>
          </a:prstGeom>
        </p:spPr>
        <p:txBody>
          <a:bodyPr spcFirstLastPara="1" wrap="square" lIns="91425" tIns="91425" rIns="91425" bIns="91425" anchor="t" anchorCtr="0">
            <a:noAutofit/>
          </a:bodyPr>
          <a:lstStyle/>
          <a:p>
            <a:pPr marL="0" indent="0" algn="just">
              <a:buClr>
                <a:srgbClr val="273D40"/>
              </a:buClr>
              <a:buSzPts val="600"/>
              <a:buNone/>
            </a:pPr>
            <a:r>
              <a:rPr lang="en-US" sz="1800"/>
              <a:t>- Ké tấn công lợi dụng lỗ hổng SQL injection, nhập mật khẩu dạng </a:t>
            </a:r>
            <a:r>
              <a:rPr lang="en-US" sz="1800" b="1">
                <a:solidFill>
                  <a:schemeClr val="bg1">
                    <a:lumMod val="10000"/>
                  </a:schemeClr>
                </a:solidFill>
              </a:rPr>
              <a:t>anything’ OR 1=1 –</a:t>
            </a:r>
            <a:r>
              <a:rPr lang="en-US" sz="1800">
                <a:solidFill>
                  <a:schemeClr val="bg1">
                    <a:lumMod val="10000"/>
                  </a:schemeClr>
                </a:solidFill>
              </a:rPr>
              <a:t> </a:t>
            </a:r>
            <a:r>
              <a:rPr lang="en-US" sz="1800">
                <a:solidFill>
                  <a:schemeClr val="bg1"/>
                </a:solidFill>
              </a:rPr>
              <a:t>để vượt qua bước đăng nhập. Nhưng với hibernate thì không thể. </a:t>
            </a:r>
            <a:r>
              <a:rPr lang="en-US" sz="1800"/>
              <a:t>Với đoạn code trên thì ta phải nhập đúng chính xác mật khẩu và gmail thì mới có thể đăng nhập được.</a:t>
            </a:r>
          </a:p>
          <a:p>
            <a:pPr marL="0" indent="0" algn="just">
              <a:buClr>
                <a:srgbClr val="273D40"/>
              </a:buClr>
              <a:buSzPts val="600"/>
              <a:buNone/>
            </a:pPr>
            <a:r>
              <a:rPr lang="en-US" sz="1800"/>
              <a:t>- Nếu dữ liệu đầu vào có chứa các ký tự đặc biết như dấu </a:t>
            </a:r>
            <a:r>
              <a:rPr lang="en-US" sz="1800" b="1">
                <a:solidFill>
                  <a:schemeClr val="accent2">
                    <a:lumMod val="10000"/>
                  </a:schemeClr>
                </a:solidFill>
              </a:rPr>
              <a:t>‘ “</a:t>
            </a:r>
            <a:r>
              <a:rPr lang="en-US" sz="1800"/>
              <a:t> thì hibernate sẽ tự động xử lý và báo lỗi</a:t>
            </a:r>
          </a:p>
          <a:p>
            <a:pPr marL="0" indent="0" algn="just">
              <a:buClr>
                <a:srgbClr val="273D40"/>
              </a:buClr>
              <a:buSzPts val="600"/>
              <a:buNone/>
            </a:pPr>
            <a:endParaRPr lang="en-US" sz="1800"/>
          </a:p>
          <a:p>
            <a:pPr marL="0" indent="0" algn="just">
              <a:buClr>
                <a:srgbClr val="273D40"/>
              </a:buClr>
              <a:buSzPts val="600"/>
              <a:buNone/>
            </a:pPr>
            <a:endParaRPr lang="en-US" sz="1800"/>
          </a:p>
          <a:p>
            <a:pPr marL="0" lvl="0" indent="0" algn="just" rtl="0">
              <a:spcBef>
                <a:spcPts val="0"/>
              </a:spcBef>
              <a:spcAft>
                <a:spcPts val="0"/>
              </a:spcAft>
              <a:buClr>
                <a:srgbClr val="273D40"/>
              </a:buClr>
              <a:buSzPts val="600"/>
              <a:buFont typeface="Arial"/>
              <a:buNone/>
            </a:pPr>
            <a:endParaRPr>
              <a:solidFill>
                <a:srgbClr val="FF0000"/>
              </a:solidFill>
            </a:endParaRPr>
          </a:p>
        </p:txBody>
      </p:sp>
      <p:grpSp>
        <p:nvGrpSpPr>
          <p:cNvPr id="1765" name="Google Shape;1765;p80"/>
          <p:cNvGrpSpPr/>
          <p:nvPr/>
        </p:nvGrpSpPr>
        <p:grpSpPr>
          <a:xfrm>
            <a:off x="4646884" y="1534161"/>
            <a:ext cx="3852078" cy="2198521"/>
            <a:chOff x="4646884" y="1534161"/>
            <a:chExt cx="3852078" cy="2198521"/>
          </a:xfrm>
        </p:grpSpPr>
        <p:grpSp>
          <p:nvGrpSpPr>
            <p:cNvPr id="1766" name="Google Shape;1766;p80"/>
            <p:cNvGrpSpPr/>
            <p:nvPr/>
          </p:nvGrpSpPr>
          <p:grpSpPr>
            <a:xfrm flipH="1">
              <a:off x="4994335" y="1705248"/>
              <a:ext cx="861213" cy="1229177"/>
              <a:chOff x="5484390" y="2699155"/>
              <a:chExt cx="1632940" cy="2330636"/>
            </a:xfrm>
          </p:grpSpPr>
          <p:sp>
            <p:nvSpPr>
              <p:cNvPr id="1767" name="Google Shape;1767;p80"/>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0"/>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0"/>
            <p:cNvGrpSpPr/>
            <p:nvPr/>
          </p:nvGrpSpPr>
          <p:grpSpPr>
            <a:xfrm>
              <a:off x="4646884" y="2774145"/>
              <a:ext cx="1170434" cy="792593"/>
              <a:chOff x="5275594" y="2739478"/>
              <a:chExt cx="1119818" cy="758317"/>
            </a:xfrm>
          </p:grpSpPr>
          <p:sp>
            <p:nvSpPr>
              <p:cNvPr id="1770" name="Google Shape;1770;p80"/>
              <p:cNvSpPr/>
              <p:nvPr/>
            </p:nvSpPr>
            <p:spPr>
              <a:xfrm>
                <a:off x="5492248" y="2739478"/>
                <a:ext cx="903164" cy="758317"/>
              </a:xfrm>
              <a:custGeom>
                <a:avLst/>
                <a:gdLst/>
                <a:ahLst/>
                <a:cxnLst/>
                <a:rect l="l" t="t" r="r" b="b"/>
                <a:pathLst>
                  <a:path w="81994" h="68844" extrusionOk="0">
                    <a:moveTo>
                      <a:pt x="6777" y="1"/>
                    </a:moveTo>
                    <a:cubicBezTo>
                      <a:pt x="3043" y="1"/>
                      <a:pt x="0" y="3043"/>
                      <a:pt x="0" y="6778"/>
                    </a:cubicBezTo>
                    <a:lnTo>
                      <a:pt x="0" y="62067"/>
                    </a:lnTo>
                    <a:cubicBezTo>
                      <a:pt x="0" y="65801"/>
                      <a:pt x="3043" y="68844"/>
                      <a:pt x="6777" y="68844"/>
                    </a:cubicBezTo>
                    <a:lnTo>
                      <a:pt x="75217" y="68844"/>
                    </a:lnTo>
                    <a:cubicBezTo>
                      <a:pt x="78952" y="68844"/>
                      <a:pt x="81993" y="65801"/>
                      <a:pt x="81993" y="62067"/>
                    </a:cubicBezTo>
                    <a:lnTo>
                      <a:pt x="81993" y="6778"/>
                    </a:lnTo>
                    <a:cubicBezTo>
                      <a:pt x="81993" y="3043"/>
                      <a:pt x="78952" y="1"/>
                      <a:pt x="75217"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p:cNvSpPr/>
              <p:nvPr/>
            </p:nvSpPr>
            <p:spPr>
              <a:xfrm>
                <a:off x="5275594" y="3124397"/>
                <a:ext cx="95742" cy="246273"/>
              </a:xfrm>
              <a:custGeom>
                <a:avLst/>
                <a:gdLst/>
                <a:ahLst/>
                <a:cxnLst/>
                <a:rect l="l" t="t" r="r" b="b"/>
                <a:pathLst>
                  <a:path w="8692" h="22358" extrusionOk="0">
                    <a:moveTo>
                      <a:pt x="1852" y="1"/>
                    </a:moveTo>
                    <a:cubicBezTo>
                      <a:pt x="837" y="1"/>
                      <a:pt x="0" y="838"/>
                      <a:pt x="0" y="1868"/>
                    </a:cubicBezTo>
                    <a:lnTo>
                      <a:pt x="0" y="20490"/>
                    </a:lnTo>
                    <a:cubicBezTo>
                      <a:pt x="0" y="21520"/>
                      <a:pt x="837" y="22357"/>
                      <a:pt x="1852" y="22357"/>
                    </a:cubicBezTo>
                    <a:lnTo>
                      <a:pt x="6841" y="22357"/>
                    </a:lnTo>
                    <a:cubicBezTo>
                      <a:pt x="7855" y="22357"/>
                      <a:pt x="8692" y="21520"/>
                      <a:pt x="8692" y="20490"/>
                    </a:cubicBezTo>
                    <a:lnTo>
                      <a:pt x="8692" y="1868"/>
                    </a:lnTo>
                    <a:cubicBezTo>
                      <a:pt x="8692" y="838"/>
                      <a:pt x="7855" y="1"/>
                      <a:pt x="6841"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0"/>
              <p:cNvSpPr/>
              <p:nvPr/>
            </p:nvSpPr>
            <p:spPr>
              <a:xfrm>
                <a:off x="5444564" y="3004003"/>
                <a:ext cx="95566" cy="366667"/>
              </a:xfrm>
              <a:custGeom>
                <a:avLst/>
                <a:gdLst/>
                <a:ahLst/>
                <a:cxnLst/>
                <a:rect l="l" t="t" r="r" b="b"/>
                <a:pathLst>
                  <a:path w="8676" h="33288" extrusionOk="0">
                    <a:moveTo>
                      <a:pt x="1851" y="1"/>
                    </a:moveTo>
                    <a:cubicBezTo>
                      <a:pt x="820" y="1"/>
                      <a:pt x="0" y="838"/>
                      <a:pt x="0" y="1852"/>
                    </a:cubicBezTo>
                    <a:lnTo>
                      <a:pt x="0" y="31420"/>
                    </a:lnTo>
                    <a:cubicBezTo>
                      <a:pt x="0" y="32450"/>
                      <a:pt x="820" y="33287"/>
                      <a:pt x="1851" y="33287"/>
                    </a:cubicBezTo>
                    <a:lnTo>
                      <a:pt x="6825" y="33287"/>
                    </a:lnTo>
                    <a:cubicBezTo>
                      <a:pt x="7855" y="33287"/>
                      <a:pt x="8675" y="32450"/>
                      <a:pt x="8675" y="31420"/>
                    </a:cubicBezTo>
                    <a:lnTo>
                      <a:pt x="8675" y="1852"/>
                    </a:lnTo>
                    <a:cubicBezTo>
                      <a:pt x="8675" y="838"/>
                      <a:pt x="7855" y="1"/>
                      <a:pt x="6825"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0"/>
              <p:cNvSpPr/>
              <p:nvPr/>
            </p:nvSpPr>
            <p:spPr>
              <a:xfrm>
                <a:off x="5613347" y="3201865"/>
                <a:ext cx="95753" cy="168805"/>
              </a:xfrm>
              <a:custGeom>
                <a:avLst/>
                <a:gdLst/>
                <a:ahLst/>
                <a:cxnLst/>
                <a:rect l="l" t="t" r="r" b="b"/>
                <a:pathLst>
                  <a:path w="8693" h="15325" extrusionOk="0">
                    <a:moveTo>
                      <a:pt x="1851" y="1"/>
                    </a:moveTo>
                    <a:cubicBezTo>
                      <a:pt x="837" y="1"/>
                      <a:pt x="0" y="838"/>
                      <a:pt x="0" y="1852"/>
                    </a:cubicBezTo>
                    <a:lnTo>
                      <a:pt x="0" y="13457"/>
                    </a:lnTo>
                    <a:cubicBezTo>
                      <a:pt x="0" y="14487"/>
                      <a:pt x="837" y="15324"/>
                      <a:pt x="1851" y="15324"/>
                    </a:cubicBezTo>
                    <a:lnTo>
                      <a:pt x="6825" y="15324"/>
                    </a:lnTo>
                    <a:cubicBezTo>
                      <a:pt x="7855" y="15324"/>
                      <a:pt x="8692" y="14487"/>
                      <a:pt x="8692" y="13457"/>
                    </a:cubicBezTo>
                    <a:lnTo>
                      <a:pt x="8692" y="1852"/>
                    </a:lnTo>
                    <a:cubicBezTo>
                      <a:pt x="8692" y="838"/>
                      <a:pt x="7855" y="1"/>
                      <a:pt x="6825"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p:cNvSpPr/>
              <p:nvPr/>
            </p:nvSpPr>
            <p:spPr>
              <a:xfrm>
                <a:off x="5782130" y="2888588"/>
                <a:ext cx="95753" cy="482082"/>
              </a:xfrm>
              <a:custGeom>
                <a:avLst/>
                <a:gdLst/>
                <a:ahLst/>
                <a:cxnLst/>
                <a:rect l="l" t="t" r="r" b="b"/>
                <a:pathLst>
                  <a:path w="8693" h="43766" extrusionOk="0">
                    <a:moveTo>
                      <a:pt x="1868" y="1"/>
                    </a:moveTo>
                    <a:cubicBezTo>
                      <a:pt x="838" y="1"/>
                      <a:pt x="1" y="821"/>
                      <a:pt x="1" y="1851"/>
                    </a:cubicBezTo>
                    <a:lnTo>
                      <a:pt x="1" y="41898"/>
                    </a:lnTo>
                    <a:cubicBezTo>
                      <a:pt x="1" y="42928"/>
                      <a:pt x="838" y="43765"/>
                      <a:pt x="1868" y="43765"/>
                    </a:cubicBezTo>
                    <a:lnTo>
                      <a:pt x="6841" y="43765"/>
                    </a:lnTo>
                    <a:cubicBezTo>
                      <a:pt x="7871" y="43765"/>
                      <a:pt x="8693" y="42928"/>
                      <a:pt x="8693" y="41898"/>
                    </a:cubicBezTo>
                    <a:lnTo>
                      <a:pt x="8693" y="1851"/>
                    </a:lnTo>
                    <a:cubicBezTo>
                      <a:pt x="8693" y="821"/>
                      <a:pt x="7871" y="1"/>
                      <a:pt x="6841"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p:cNvSpPr/>
              <p:nvPr/>
            </p:nvSpPr>
            <p:spPr>
              <a:xfrm>
                <a:off x="5951089" y="3067835"/>
                <a:ext cx="95753" cy="302835"/>
              </a:xfrm>
              <a:custGeom>
                <a:avLst/>
                <a:gdLst/>
                <a:ahLst/>
                <a:cxnLst/>
                <a:rect l="l" t="t" r="r" b="b"/>
                <a:pathLst>
                  <a:path w="8693" h="27493" extrusionOk="0">
                    <a:moveTo>
                      <a:pt x="1852" y="0"/>
                    </a:moveTo>
                    <a:cubicBezTo>
                      <a:pt x="822" y="0"/>
                      <a:pt x="1" y="837"/>
                      <a:pt x="1" y="1867"/>
                    </a:cubicBezTo>
                    <a:lnTo>
                      <a:pt x="1" y="25625"/>
                    </a:lnTo>
                    <a:cubicBezTo>
                      <a:pt x="1" y="26655"/>
                      <a:pt x="822" y="27492"/>
                      <a:pt x="1852" y="27492"/>
                    </a:cubicBezTo>
                    <a:lnTo>
                      <a:pt x="6825" y="27492"/>
                    </a:lnTo>
                    <a:cubicBezTo>
                      <a:pt x="7856" y="27492"/>
                      <a:pt x="8693" y="26655"/>
                      <a:pt x="8693" y="25625"/>
                    </a:cubicBezTo>
                    <a:lnTo>
                      <a:pt x="8693" y="1867"/>
                    </a:lnTo>
                    <a:cubicBezTo>
                      <a:pt x="8693" y="837"/>
                      <a:pt x="7856" y="0"/>
                      <a:pt x="6825" y="0"/>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6" name="Google Shape;1776;p80"/>
            <p:cNvSpPr/>
            <p:nvPr/>
          </p:nvSpPr>
          <p:spPr>
            <a:xfrm>
              <a:off x="5502493" y="1742498"/>
              <a:ext cx="2205463" cy="1990184"/>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0"/>
            <p:cNvSpPr/>
            <p:nvPr/>
          </p:nvSpPr>
          <p:spPr>
            <a:xfrm>
              <a:off x="5592383" y="1846563"/>
              <a:ext cx="1991700" cy="14883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p:cNvSpPr/>
            <p:nvPr/>
          </p:nvSpPr>
          <p:spPr>
            <a:xfrm>
              <a:off x="7623185" y="1534161"/>
              <a:ext cx="392668" cy="392668"/>
            </a:xfrm>
            <a:custGeom>
              <a:avLst/>
              <a:gdLst/>
              <a:ahLst/>
              <a:cxnLst/>
              <a:rect l="l" t="t" r="r" b="b"/>
              <a:pathLst>
                <a:path w="34108" h="34108" extrusionOk="0">
                  <a:moveTo>
                    <a:pt x="1" y="0"/>
                  </a:moveTo>
                  <a:lnTo>
                    <a:pt x="1" y="15742"/>
                  </a:lnTo>
                  <a:cubicBezTo>
                    <a:pt x="9835" y="16418"/>
                    <a:pt x="17690" y="24273"/>
                    <a:pt x="18366" y="34108"/>
                  </a:cubicBezTo>
                  <a:lnTo>
                    <a:pt x="34108" y="34108"/>
                  </a:lnTo>
                  <a:cubicBezTo>
                    <a:pt x="33384" y="15598"/>
                    <a:pt x="18511" y="725"/>
                    <a:pt x="1" y="0"/>
                  </a:cubicBezTo>
                  <a:close/>
                </a:path>
              </a:pathLst>
            </a:custGeom>
            <a:solidFill>
              <a:schemeClr val="accent5"/>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rgbClr val="000000"/>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0"/>
            <p:cNvSpPr/>
            <p:nvPr/>
          </p:nvSpPr>
          <p:spPr>
            <a:xfrm>
              <a:off x="7958977" y="264252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p:cNvSpPr/>
            <p:nvPr/>
          </p:nvSpPr>
          <p:spPr>
            <a:xfrm>
              <a:off x="8190805" y="264252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0"/>
            <p:cNvSpPr/>
            <p:nvPr/>
          </p:nvSpPr>
          <p:spPr>
            <a:xfrm>
              <a:off x="7340204" y="3651372"/>
              <a:ext cx="334496" cy="52819"/>
            </a:xfrm>
            <a:custGeom>
              <a:avLst/>
              <a:gdLst/>
              <a:ahLst/>
              <a:cxnLst/>
              <a:rect l="l" t="t" r="r" b="b"/>
              <a:pathLst>
                <a:path w="29055" h="4588" extrusionOk="0">
                  <a:moveTo>
                    <a:pt x="2303" y="1"/>
                  </a:moveTo>
                  <a:cubicBezTo>
                    <a:pt x="1031" y="1"/>
                    <a:pt x="1" y="1014"/>
                    <a:pt x="1" y="2286"/>
                  </a:cubicBezTo>
                  <a:cubicBezTo>
                    <a:pt x="1" y="3557"/>
                    <a:pt x="1031" y="4588"/>
                    <a:pt x="2303" y="4588"/>
                  </a:cubicBezTo>
                  <a:lnTo>
                    <a:pt x="26752" y="4588"/>
                  </a:lnTo>
                  <a:cubicBezTo>
                    <a:pt x="28024" y="4588"/>
                    <a:pt x="29054" y="3557"/>
                    <a:pt x="29054" y="2286"/>
                  </a:cubicBezTo>
                  <a:cubicBezTo>
                    <a:pt x="29054" y="1014"/>
                    <a:pt x="28024" y="1"/>
                    <a:pt x="26752"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0"/>
            <p:cNvSpPr/>
            <p:nvPr/>
          </p:nvSpPr>
          <p:spPr>
            <a:xfrm>
              <a:off x="7724742" y="3651372"/>
              <a:ext cx="197543" cy="52819"/>
            </a:xfrm>
            <a:custGeom>
              <a:avLst/>
              <a:gdLst/>
              <a:ahLst/>
              <a:cxnLst/>
              <a:rect l="l" t="t" r="r" b="b"/>
              <a:pathLst>
                <a:path w="17159" h="4588" extrusionOk="0">
                  <a:moveTo>
                    <a:pt x="2286" y="1"/>
                  </a:moveTo>
                  <a:cubicBezTo>
                    <a:pt x="1031" y="1"/>
                    <a:pt x="0" y="1014"/>
                    <a:pt x="0" y="2286"/>
                  </a:cubicBezTo>
                  <a:cubicBezTo>
                    <a:pt x="0" y="3557"/>
                    <a:pt x="1031" y="4588"/>
                    <a:pt x="2286" y="4588"/>
                  </a:cubicBezTo>
                  <a:lnTo>
                    <a:pt x="14873" y="4588"/>
                  </a:lnTo>
                  <a:cubicBezTo>
                    <a:pt x="16144" y="4588"/>
                    <a:pt x="17159" y="3557"/>
                    <a:pt x="17159" y="2286"/>
                  </a:cubicBezTo>
                  <a:cubicBezTo>
                    <a:pt x="17159" y="1014"/>
                    <a:pt x="16144" y="1"/>
                    <a:pt x="14873"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p:cNvSpPr/>
            <p:nvPr/>
          </p:nvSpPr>
          <p:spPr>
            <a:xfrm>
              <a:off x="7347987" y="3531659"/>
              <a:ext cx="193099" cy="21505"/>
            </a:xfrm>
            <a:custGeom>
              <a:avLst/>
              <a:gdLst/>
              <a:ahLst/>
              <a:cxnLst/>
              <a:rect l="l" t="t" r="r" b="b"/>
              <a:pathLst>
                <a:path w="16773" h="1868" extrusionOk="0">
                  <a:moveTo>
                    <a:pt x="934" y="1"/>
                  </a:moveTo>
                  <a:cubicBezTo>
                    <a:pt x="419" y="1"/>
                    <a:pt x="1" y="419"/>
                    <a:pt x="1" y="934"/>
                  </a:cubicBezTo>
                  <a:cubicBezTo>
                    <a:pt x="1" y="1450"/>
                    <a:pt x="419" y="1868"/>
                    <a:pt x="934" y="1868"/>
                  </a:cubicBezTo>
                  <a:lnTo>
                    <a:pt x="15856" y="1868"/>
                  </a:lnTo>
                  <a:cubicBezTo>
                    <a:pt x="16354" y="1868"/>
                    <a:pt x="16773" y="1450"/>
                    <a:pt x="16773" y="934"/>
                  </a:cubicBezTo>
                  <a:cubicBezTo>
                    <a:pt x="16773" y="419"/>
                    <a:pt x="16354" y="1"/>
                    <a:pt x="15856"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p:cNvSpPr/>
            <p:nvPr/>
          </p:nvSpPr>
          <p:spPr>
            <a:xfrm>
              <a:off x="5725006" y="1597909"/>
              <a:ext cx="786442" cy="495878"/>
            </a:xfrm>
            <a:custGeom>
              <a:avLst/>
              <a:gdLst/>
              <a:ahLst/>
              <a:cxnLst/>
              <a:rect l="l" t="t" r="r" b="b"/>
              <a:pathLst>
                <a:path w="68312" h="43073" extrusionOk="0">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0"/>
            <p:cNvSpPr/>
            <p:nvPr/>
          </p:nvSpPr>
          <p:spPr>
            <a:xfrm>
              <a:off x="5829338" y="1701676"/>
              <a:ext cx="173459" cy="173459"/>
            </a:xfrm>
            <a:custGeom>
              <a:avLst/>
              <a:gdLst/>
              <a:ahLst/>
              <a:cxnLst/>
              <a:rect l="l" t="t" r="r" b="b"/>
              <a:pathLst>
                <a:path w="15067" h="15067" extrusionOk="0">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0"/>
            <p:cNvSpPr/>
            <p:nvPr/>
          </p:nvSpPr>
          <p:spPr>
            <a:xfrm>
              <a:off x="5876783" y="1755788"/>
              <a:ext cx="78389" cy="71907"/>
            </a:xfrm>
            <a:custGeom>
              <a:avLst/>
              <a:gdLst/>
              <a:ahLst/>
              <a:cxnLst/>
              <a:rect l="l" t="t" r="r" b="b"/>
              <a:pathLst>
                <a:path w="6809" h="6246" extrusionOk="0">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80"/>
            <p:cNvGrpSpPr/>
            <p:nvPr/>
          </p:nvGrpSpPr>
          <p:grpSpPr>
            <a:xfrm>
              <a:off x="7347827" y="3520282"/>
              <a:ext cx="566514" cy="47034"/>
              <a:chOff x="7321597" y="3605750"/>
              <a:chExt cx="542015" cy="45000"/>
            </a:xfrm>
          </p:grpSpPr>
          <p:sp>
            <p:nvSpPr>
              <p:cNvPr id="1790" name="Google Shape;1790;p80"/>
              <p:cNvSpPr/>
              <p:nvPr/>
            </p:nvSpPr>
            <p:spPr>
              <a:xfrm>
                <a:off x="7321597" y="3616569"/>
                <a:ext cx="542015" cy="20576"/>
              </a:xfrm>
              <a:custGeom>
                <a:avLst/>
                <a:gdLst/>
                <a:ahLst/>
                <a:cxnLst/>
                <a:rect l="l" t="t" r="r" b="b"/>
                <a:pathLst>
                  <a:path w="49207" h="1868" extrusionOk="0">
                    <a:moveTo>
                      <a:pt x="934" y="1"/>
                    </a:moveTo>
                    <a:cubicBezTo>
                      <a:pt x="419" y="1"/>
                      <a:pt x="1" y="419"/>
                      <a:pt x="1" y="934"/>
                    </a:cubicBezTo>
                    <a:cubicBezTo>
                      <a:pt x="1" y="1450"/>
                      <a:pt x="419" y="1868"/>
                      <a:pt x="934" y="1868"/>
                    </a:cubicBezTo>
                    <a:lnTo>
                      <a:pt x="48289" y="1868"/>
                    </a:lnTo>
                    <a:cubicBezTo>
                      <a:pt x="48804" y="1868"/>
                      <a:pt x="49207" y="1450"/>
                      <a:pt x="49207" y="934"/>
                    </a:cubicBezTo>
                    <a:cubicBezTo>
                      <a:pt x="49207" y="419"/>
                      <a:pt x="48804" y="1"/>
                      <a:pt x="48289"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0"/>
              <p:cNvSpPr/>
              <p:nvPr/>
            </p:nvSpPr>
            <p:spPr>
              <a:xfrm>
                <a:off x="7489900" y="3605750"/>
                <a:ext cx="45000" cy="45000"/>
              </a:xfrm>
              <a:prstGeom prst="ellipse">
                <a:avLst/>
              </a:pr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80"/>
            <p:cNvGrpSpPr/>
            <p:nvPr/>
          </p:nvGrpSpPr>
          <p:grpSpPr>
            <a:xfrm>
              <a:off x="5672811" y="2114966"/>
              <a:ext cx="1772382" cy="1117818"/>
              <a:chOff x="3659925" y="3169675"/>
              <a:chExt cx="1891550" cy="1192975"/>
            </a:xfrm>
          </p:grpSpPr>
          <p:sp>
            <p:nvSpPr>
              <p:cNvPr id="1793" name="Google Shape;1793;p80"/>
              <p:cNvSpPr/>
              <p:nvPr/>
            </p:nvSpPr>
            <p:spPr>
              <a:xfrm>
                <a:off x="3659925" y="3169675"/>
                <a:ext cx="1891550" cy="1192975"/>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0"/>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0"/>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6" name="Google Shape;1796;p80"/>
            <p:cNvSpPr/>
            <p:nvPr/>
          </p:nvSpPr>
          <p:spPr>
            <a:xfrm>
              <a:off x="7340204" y="3119697"/>
              <a:ext cx="582060" cy="321705"/>
            </a:xfrm>
            <a:custGeom>
              <a:avLst/>
              <a:gdLst/>
              <a:ahLst/>
              <a:cxnLst/>
              <a:rect l="l" t="t" r="r" b="b"/>
              <a:pathLst>
                <a:path w="50559" h="27944" extrusionOk="0">
                  <a:moveTo>
                    <a:pt x="3719" y="1"/>
                  </a:moveTo>
                  <a:cubicBezTo>
                    <a:pt x="1659" y="1"/>
                    <a:pt x="1" y="1675"/>
                    <a:pt x="1" y="3720"/>
                  </a:cubicBezTo>
                  <a:lnTo>
                    <a:pt x="1" y="24226"/>
                  </a:lnTo>
                  <a:cubicBezTo>
                    <a:pt x="1" y="26286"/>
                    <a:pt x="1659" y="27944"/>
                    <a:pt x="3719" y="27944"/>
                  </a:cubicBezTo>
                  <a:lnTo>
                    <a:pt x="46857" y="27944"/>
                  </a:lnTo>
                  <a:cubicBezTo>
                    <a:pt x="48900" y="27944"/>
                    <a:pt x="50559" y="26286"/>
                    <a:pt x="50559" y="24226"/>
                  </a:cubicBezTo>
                  <a:lnTo>
                    <a:pt x="50559" y="3720"/>
                  </a:lnTo>
                  <a:cubicBezTo>
                    <a:pt x="50559" y="1675"/>
                    <a:pt x="48900" y="1"/>
                    <a:pt x="46857"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0"/>
            <p:cNvSpPr/>
            <p:nvPr/>
          </p:nvSpPr>
          <p:spPr>
            <a:xfrm>
              <a:off x="7584271" y="3226677"/>
              <a:ext cx="98029" cy="107930"/>
            </a:xfrm>
            <a:custGeom>
              <a:avLst/>
              <a:gdLst/>
              <a:ahLst/>
              <a:cxnLst/>
              <a:rect l="l" t="t" r="r" b="b"/>
              <a:pathLst>
                <a:path w="8515" h="9375" extrusionOk="0">
                  <a:moveTo>
                    <a:pt x="923" y="0"/>
                  </a:moveTo>
                  <a:cubicBezTo>
                    <a:pt x="443" y="0"/>
                    <a:pt x="1" y="382"/>
                    <a:pt x="1" y="931"/>
                  </a:cubicBezTo>
                  <a:lnTo>
                    <a:pt x="1" y="8447"/>
                  </a:lnTo>
                  <a:cubicBezTo>
                    <a:pt x="1" y="8985"/>
                    <a:pt x="447" y="9375"/>
                    <a:pt x="931" y="9375"/>
                  </a:cubicBezTo>
                  <a:cubicBezTo>
                    <a:pt x="1083" y="9375"/>
                    <a:pt x="1238" y="9336"/>
                    <a:pt x="1385" y="9251"/>
                  </a:cubicBezTo>
                  <a:lnTo>
                    <a:pt x="7903" y="5485"/>
                  </a:lnTo>
                  <a:cubicBezTo>
                    <a:pt x="8515" y="5131"/>
                    <a:pt x="8515" y="4230"/>
                    <a:pt x="7903" y="3875"/>
                  </a:cubicBezTo>
                  <a:lnTo>
                    <a:pt x="1385" y="126"/>
                  </a:lnTo>
                  <a:cubicBezTo>
                    <a:pt x="1236" y="40"/>
                    <a:pt x="1078" y="0"/>
                    <a:pt x="923" y="0"/>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0"/>
            <p:cNvSpPr/>
            <p:nvPr/>
          </p:nvSpPr>
          <p:spPr>
            <a:xfrm>
              <a:off x="7198075" y="1534161"/>
              <a:ext cx="817756" cy="817767"/>
            </a:xfrm>
            <a:custGeom>
              <a:avLst/>
              <a:gdLst/>
              <a:ahLst/>
              <a:cxnLst/>
              <a:rect l="l" t="t" r="r" b="b"/>
              <a:pathLst>
                <a:path w="71032" h="71033" extrusionOk="0">
                  <a:moveTo>
                    <a:pt x="34140" y="0"/>
                  </a:moveTo>
                  <a:cubicBezTo>
                    <a:pt x="15163" y="740"/>
                    <a:pt x="1" y="16338"/>
                    <a:pt x="1" y="35492"/>
                  </a:cubicBezTo>
                  <a:cubicBezTo>
                    <a:pt x="1" y="55129"/>
                    <a:pt x="15919" y="71032"/>
                    <a:pt x="35541" y="71032"/>
                  </a:cubicBezTo>
                  <a:cubicBezTo>
                    <a:pt x="54695" y="71032"/>
                    <a:pt x="70291" y="55870"/>
                    <a:pt x="71032" y="36892"/>
                  </a:cubicBezTo>
                  <a:lnTo>
                    <a:pt x="55290" y="36892"/>
                  </a:lnTo>
                  <a:cubicBezTo>
                    <a:pt x="54581" y="47193"/>
                    <a:pt x="46018" y="55322"/>
                    <a:pt x="35541" y="55322"/>
                  </a:cubicBezTo>
                  <a:cubicBezTo>
                    <a:pt x="24579" y="55322"/>
                    <a:pt x="15710" y="46453"/>
                    <a:pt x="15710" y="35492"/>
                  </a:cubicBezTo>
                  <a:cubicBezTo>
                    <a:pt x="15710" y="25013"/>
                    <a:pt x="23838" y="16450"/>
                    <a:pt x="34140" y="15742"/>
                  </a:cubicBezTo>
                  <a:lnTo>
                    <a:pt x="34140" y="0"/>
                  </a:ln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80"/>
            <p:cNvGrpSpPr/>
            <p:nvPr/>
          </p:nvGrpSpPr>
          <p:grpSpPr>
            <a:xfrm rot="5400000">
              <a:off x="7923908" y="2020855"/>
              <a:ext cx="575161" cy="188875"/>
              <a:chOff x="6872640" y="3345236"/>
              <a:chExt cx="575161" cy="188875"/>
            </a:xfrm>
          </p:grpSpPr>
          <p:sp>
            <p:nvSpPr>
              <p:cNvPr id="1800" name="Google Shape;1800;p8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80"/>
            <p:cNvGrpSpPr/>
            <p:nvPr/>
          </p:nvGrpSpPr>
          <p:grpSpPr>
            <a:xfrm rot="-6299960">
              <a:off x="4640189" y="2322758"/>
              <a:ext cx="575144" cy="188870"/>
              <a:chOff x="6872640" y="3345236"/>
              <a:chExt cx="575161" cy="188875"/>
            </a:xfrm>
          </p:grpSpPr>
          <p:sp>
            <p:nvSpPr>
              <p:cNvPr id="1803" name="Google Shape;1803;p8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5" name="Google Shape;1805;p80"/>
          <p:cNvSpPr/>
          <p:nvPr/>
        </p:nvSpPr>
        <p:spPr>
          <a:xfrm rot="5400000">
            <a:off x="48375" y="4096432"/>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p:cNvPr>
          <p:cNvSpPr/>
          <p:nvPr/>
        </p:nvSpPr>
        <p:spPr>
          <a:xfrm>
            <a:off x="451912" y="3913982"/>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p:cNvPr>
          <p:cNvSpPr/>
          <p:nvPr/>
        </p:nvSpPr>
        <p:spPr>
          <a:xfrm rot="10800000" flipH="1">
            <a:off x="451565" y="4379782"/>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3" action="ppaction://hlinksldjump"/>
          </p:cNvPr>
          <p:cNvSpPr/>
          <p:nvPr/>
        </p:nvSpPr>
        <p:spPr>
          <a:xfrm rot="5400000">
            <a:off x="451551" y="4135900"/>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10841AF-71A7-BCCD-9548-453F196B3715}"/>
              </a:ext>
            </a:extLst>
          </p:cNvPr>
          <p:cNvPicPr>
            <a:picLocks noChangeAspect="1"/>
          </p:cNvPicPr>
          <p:nvPr/>
        </p:nvPicPr>
        <p:blipFill>
          <a:blip r:embed="rId4"/>
          <a:stretch>
            <a:fillRect/>
          </a:stretch>
        </p:blipFill>
        <p:spPr>
          <a:xfrm>
            <a:off x="4482658" y="1337318"/>
            <a:ext cx="4057580" cy="2395364"/>
          </a:xfrm>
          <a:prstGeom prst="rect">
            <a:avLst/>
          </a:prstGeom>
        </p:spPr>
      </p:pic>
    </p:spTree>
    <p:extLst>
      <p:ext uri="{BB962C8B-B14F-4D97-AF65-F5344CB8AC3E}">
        <p14:creationId xmlns:p14="http://schemas.microsoft.com/office/powerpoint/2010/main" val="10156722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62">
          <a:extLst>
            <a:ext uri="{FF2B5EF4-FFF2-40B4-BE49-F238E27FC236}">
              <a16:creationId xmlns:a16="http://schemas.microsoft.com/office/drawing/2014/main" id="{5ED42822-C9F8-D6A4-6BF2-268F2EB7AE2B}"/>
            </a:ext>
          </a:extLst>
        </p:cNvPr>
        <p:cNvGrpSpPr/>
        <p:nvPr/>
      </p:nvGrpSpPr>
      <p:grpSpPr>
        <a:xfrm>
          <a:off x="0" y="0"/>
          <a:ext cx="0" cy="0"/>
          <a:chOff x="0" y="0"/>
          <a:chExt cx="0" cy="0"/>
        </a:xfrm>
      </p:grpSpPr>
      <p:sp>
        <p:nvSpPr>
          <p:cNvPr id="1764" name="Google Shape;1764;p80">
            <a:extLst>
              <a:ext uri="{FF2B5EF4-FFF2-40B4-BE49-F238E27FC236}">
                <a16:creationId xmlns:a16="http://schemas.microsoft.com/office/drawing/2014/main" id="{91901AEF-44A2-EF04-A529-1E2B9412F20B}"/>
              </a:ext>
            </a:extLst>
          </p:cNvPr>
          <p:cNvSpPr txBox="1">
            <a:spLocks noGrp="1"/>
          </p:cNvSpPr>
          <p:nvPr>
            <p:ph type="subTitle" idx="1"/>
          </p:nvPr>
        </p:nvSpPr>
        <p:spPr>
          <a:xfrm>
            <a:off x="451523" y="628118"/>
            <a:ext cx="6896303" cy="586931"/>
          </a:xfrm>
          <a:prstGeom prst="rect">
            <a:avLst/>
          </a:prstGeom>
        </p:spPr>
        <p:txBody>
          <a:bodyPr spcFirstLastPara="1" wrap="square" lIns="91425" tIns="91425" rIns="91425" bIns="91425" anchor="t" anchorCtr="0">
            <a:noAutofit/>
          </a:bodyPr>
          <a:lstStyle/>
          <a:p>
            <a:pPr marL="0" indent="0" algn="just">
              <a:buClr>
                <a:srgbClr val="273D40"/>
              </a:buClr>
              <a:buSzPts val="600"/>
              <a:buNone/>
            </a:pPr>
            <a:r>
              <a:rPr lang="en-US" sz="1800"/>
              <a:t>Đây là giao diện khi ta đã đăng nhập tài khoản thành công</a:t>
            </a:r>
          </a:p>
          <a:p>
            <a:pPr marL="0" indent="0" algn="just">
              <a:buClr>
                <a:srgbClr val="273D40"/>
              </a:buClr>
              <a:buSzPts val="600"/>
              <a:buNone/>
            </a:pPr>
            <a:endParaRPr lang="en-US" sz="1800"/>
          </a:p>
          <a:p>
            <a:pPr marL="0" indent="0" algn="just">
              <a:buClr>
                <a:srgbClr val="273D40"/>
              </a:buClr>
              <a:buSzPts val="600"/>
              <a:buNone/>
            </a:pPr>
            <a:endParaRPr lang="en-US" sz="1800"/>
          </a:p>
          <a:p>
            <a:pPr marL="0" lvl="0" indent="0" algn="just" rtl="0">
              <a:spcBef>
                <a:spcPts val="0"/>
              </a:spcBef>
              <a:spcAft>
                <a:spcPts val="0"/>
              </a:spcAft>
              <a:buClr>
                <a:srgbClr val="273D40"/>
              </a:buClr>
              <a:buSzPts val="600"/>
              <a:buFont typeface="Arial"/>
              <a:buNone/>
            </a:pPr>
            <a:endParaRPr>
              <a:solidFill>
                <a:srgbClr val="FF0000"/>
              </a:solidFill>
            </a:endParaRPr>
          </a:p>
        </p:txBody>
      </p:sp>
      <p:grpSp>
        <p:nvGrpSpPr>
          <p:cNvPr id="1765" name="Google Shape;1765;p80">
            <a:extLst>
              <a:ext uri="{FF2B5EF4-FFF2-40B4-BE49-F238E27FC236}">
                <a16:creationId xmlns:a16="http://schemas.microsoft.com/office/drawing/2014/main" id="{9ED7D334-E833-7DC1-66CA-9A66AF68617F}"/>
              </a:ext>
            </a:extLst>
          </p:cNvPr>
          <p:cNvGrpSpPr/>
          <p:nvPr/>
        </p:nvGrpSpPr>
        <p:grpSpPr>
          <a:xfrm>
            <a:off x="4646884" y="1534161"/>
            <a:ext cx="3852078" cy="2198521"/>
            <a:chOff x="4646884" y="1534161"/>
            <a:chExt cx="3852078" cy="2198521"/>
          </a:xfrm>
        </p:grpSpPr>
        <p:grpSp>
          <p:nvGrpSpPr>
            <p:cNvPr id="1766" name="Google Shape;1766;p80">
              <a:extLst>
                <a:ext uri="{FF2B5EF4-FFF2-40B4-BE49-F238E27FC236}">
                  <a16:creationId xmlns:a16="http://schemas.microsoft.com/office/drawing/2014/main" id="{CDC4B580-4089-487E-0B78-DEE3B9B9E65A}"/>
                </a:ext>
              </a:extLst>
            </p:cNvPr>
            <p:cNvGrpSpPr/>
            <p:nvPr/>
          </p:nvGrpSpPr>
          <p:grpSpPr>
            <a:xfrm flipH="1">
              <a:off x="4994335" y="1705248"/>
              <a:ext cx="861213" cy="1229177"/>
              <a:chOff x="5484390" y="2699155"/>
              <a:chExt cx="1632940" cy="2330636"/>
            </a:xfrm>
          </p:grpSpPr>
          <p:sp>
            <p:nvSpPr>
              <p:cNvPr id="1767" name="Google Shape;1767;p80">
                <a:extLst>
                  <a:ext uri="{FF2B5EF4-FFF2-40B4-BE49-F238E27FC236}">
                    <a16:creationId xmlns:a16="http://schemas.microsoft.com/office/drawing/2014/main" id="{76DC4680-0C1E-6E2D-F239-7E9ECF6BD429}"/>
                  </a:ext>
                </a:extLst>
              </p:cNvPr>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0">
                <a:extLst>
                  <a:ext uri="{FF2B5EF4-FFF2-40B4-BE49-F238E27FC236}">
                    <a16:creationId xmlns:a16="http://schemas.microsoft.com/office/drawing/2014/main" id="{8DAEB6E1-5B7D-B2AC-BA0D-4DA3D75D00F1}"/>
                  </a:ext>
                </a:extLst>
              </p:cNvPr>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0">
              <a:extLst>
                <a:ext uri="{FF2B5EF4-FFF2-40B4-BE49-F238E27FC236}">
                  <a16:creationId xmlns:a16="http://schemas.microsoft.com/office/drawing/2014/main" id="{717B5C89-202D-E475-2A7A-A36CE842D6C6}"/>
                </a:ext>
              </a:extLst>
            </p:cNvPr>
            <p:cNvGrpSpPr/>
            <p:nvPr/>
          </p:nvGrpSpPr>
          <p:grpSpPr>
            <a:xfrm>
              <a:off x="4646884" y="2774145"/>
              <a:ext cx="1170434" cy="792593"/>
              <a:chOff x="5275594" y="2739478"/>
              <a:chExt cx="1119818" cy="758317"/>
            </a:xfrm>
          </p:grpSpPr>
          <p:sp>
            <p:nvSpPr>
              <p:cNvPr id="1770" name="Google Shape;1770;p80">
                <a:extLst>
                  <a:ext uri="{FF2B5EF4-FFF2-40B4-BE49-F238E27FC236}">
                    <a16:creationId xmlns:a16="http://schemas.microsoft.com/office/drawing/2014/main" id="{E5B93A5B-F136-CC22-9603-6B982AAC9788}"/>
                  </a:ext>
                </a:extLst>
              </p:cNvPr>
              <p:cNvSpPr/>
              <p:nvPr/>
            </p:nvSpPr>
            <p:spPr>
              <a:xfrm>
                <a:off x="5492248" y="2739478"/>
                <a:ext cx="903164" cy="758317"/>
              </a:xfrm>
              <a:custGeom>
                <a:avLst/>
                <a:gdLst/>
                <a:ahLst/>
                <a:cxnLst/>
                <a:rect l="l" t="t" r="r" b="b"/>
                <a:pathLst>
                  <a:path w="81994" h="68844" extrusionOk="0">
                    <a:moveTo>
                      <a:pt x="6777" y="1"/>
                    </a:moveTo>
                    <a:cubicBezTo>
                      <a:pt x="3043" y="1"/>
                      <a:pt x="0" y="3043"/>
                      <a:pt x="0" y="6778"/>
                    </a:cubicBezTo>
                    <a:lnTo>
                      <a:pt x="0" y="62067"/>
                    </a:lnTo>
                    <a:cubicBezTo>
                      <a:pt x="0" y="65801"/>
                      <a:pt x="3043" y="68844"/>
                      <a:pt x="6777" y="68844"/>
                    </a:cubicBezTo>
                    <a:lnTo>
                      <a:pt x="75217" y="68844"/>
                    </a:lnTo>
                    <a:cubicBezTo>
                      <a:pt x="78952" y="68844"/>
                      <a:pt x="81993" y="65801"/>
                      <a:pt x="81993" y="62067"/>
                    </a:cubicBezTo>
                    <a:lnTo>
                      <a:pt x="81993" y="6778"/>
                    </a:lnTo>
                    <a:cubicBezTo>
                      <a:pt x="81993" y="3043"/>
                      <a:pt x="78952" y="1"/>
                      <a:pt x="75217"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a:extLst>
                  <a:ext uri="{FF2B5EF4-FFF2-40B4-BE49-F238E27FC236}">
                    <a16:creationId xmlns:a16="http://schemas.microsoft.com/office/drawing/2014/main" id="{074CDA4A-535E-C9C1-07BC-27C0C1B4E26F}"/>
                  </a:ext>
                </a:extLst>
              </p:cNvPr>
              <p:cNvSpPr/>
              <p:nvPr/>
            </p:nvSpPr>
            <p:spPr>
              <a:xfrm>
                <a:off x="5275594" y="3124397"/>
                <a:ext cx="95742" cy="246273"/>
              </a:xfrm>
              <a:custGeom>
                <a:avLst/>
                <a:gdLst/>
                <a:ahLst/>
                <a:cxnLst/>
                <a:rect l="l" t="t" r="r" b="b"/>
                <a:pathLst>
                  <a:path w="8692" h="22358" extrusionOk="0">
                    <a:moveTo>
                      <a:pt x="1852" y="1"/>
                    </a:moveTo>
                    <a:cubicBezTo>
                      <a:pt x="837" y="1"/>
                      <a:pt x="0" y="838"/>
                      <a:pt x="0" y="1868"/>
                    </a:cubicBezTo>
                    <a:lnTo>
                      <a:pt x="0" y="20490"/>
                    </a:lnTo>
                    <a:cubicBezTo>
                      <a:pt x="0" y="21520"/>
                      <a:pt x="837" y="22357"/>
                      <a:pt x="1852" y="22357"/>
                    </a:cubicBezTo>
                    <a:lnTo>
                      <a:pt x="6841" y="22357"/>
                    </a:lnTo>
                    <a:cubicBezTo>
                      <a:pt x="7855" y="22357"/>
                      <a:pt x="8692" y="21520"/>
                      <a:pt x="8692" y="20490"/>
                    </a:cubicBezTo>
                    <a:lnTo>
                      <a:pt x="8692" y="1868"/>
                    </a:lnTo>
                    <a:cubicBezTo>
                      <a:pt x="8692" y="838"/>
                      <a:pt x="7855" y="1"/>
                      <a:pt x="6841"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0">
                <a:extLst>
                  <a:ext uri="{FF2B5EF4-FFF2-40B4-BE49-F238E27FC236}">
                    <a16:creationId xmlns:a16="http://schemas.microsoft.com/office/drawing/2014/main" id="{24D457AE-2BE1-9BD0-6855-D21B278ADEE9}"/>
                  </a:ext>
                </a:extLst>
              </p:cNvPr>
              <p:cNvSpPr/>
              <p:nvPr/>
            </p:nvSpPr>
            <p:spPr>
              <a:xfrm>
                <a:off x="5444564" y="3004003"/>
                <a:ext cx="95566" cy="366667"/>
              </a:xfrm>
              <a:custGeom>
                <a:avLst/>
                <a:gdLst/>
                <a:ahLst/>
                <a:cxnLst/>
                <a:rect l="l" t="t" r="r" b="b"/>
                <a:pathLst>
                  <a:path w="8676" h="33288" extrusionOk="0">
                    <a:moveTo>
                      <a:pt x="1851" y="1"/>
                    </a:moveTo>
                    <a:cubicBezTo>
                      <a:pt x="820" y="1"/>
                      <a:pt x="0" y="838"/>
                      <a:pt x="0" y="1852"/>
                    </a:cubicBezTo>
                    <a:lnTo>
                      <a:pt x="0" y="31420"/>
                    </a:lnTo>
                    <a:cubicBezTo>
                      <a:pt x="0" y="32450"/>
                      <a:pt x="820" y="33287"/>
                      <a:pt x="1851" y="33287"/>
                    </a:cubicBezTo>
                    <a:lnTo>
                      <a:pt x="6825" y="33287"/>
                    </a:lnTo>
                    <a:cubicBezTo>
                      <a:pt x="7855" y="33287"/>
                      <a:pt x="8675" y="32450"/>
                      <a:pt x="8675" y="31420"/>
                    </a:cubicBezTo>
                    <a:lnTo>
                      <a:pt x="8675" y="1852"/>
                    </a:lnTo>
                    <a:cubicBezTo>
                      <a:pt x="8675" y="838"/>
                      <a:pt x="7855" y="1"/>
                      <a:pt x="6825"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0">
                <a:extLst>
                  <a:ext uri="{FF2B5EF4-FFF2-40B4-BE49-F238E27FC236}">
                    <a16:creationId xmlns:a16="http://schemas.microsoft.com/office/drawing/2014/main" id="{0033AAF1-C657-7BB9-A881-B782324A21FB}"/>
                  </a:ext>
                </a:extLst>
              </p:cNvPr>
              <p:cNvSpPr/>
              <p:nvPr/>
            </p:nvSpPr>
            <p:spPr>
              <a:xfrm>
                <a:off x="5613347" y="3201865"/>
                <a:ext cx="95753" cy="168805"/>
              </a:xfrm>
              <a:custGeom>
                <a:avLst/>
                <a:gdLst/>
                <a:ahLst/>
                <a:cxnLst/>
                <a:rect l="l" t="t" r="r" b="b"/>
                <a:pathLst>
                  <a:path w="8693" h="15325" extrusionOk="0">
                    <a:moveTo>
                      <a:pt x="1851" y="1"/>
                    </a:moveTo>
                    <a:cubicBezTo>
                      <a:pt x="837" y="1"/>
                      <a:pt x="0" y="838"/>
                      <a:pt x="0" y="1852"/>
                    </a:cubicBezTo>
                    <a:lnTo>
                      <a:pt x="0" y="13457"/>
                    </a:lnTo>
                    <a:cubicBezTo>
                      <a:pt x="0" y="14487"/>
                      <a:pt x="837" y="15324"/>
                      <a:pt x="1851" y="15324"/>
                    </a:cubicBezTo>
                    <a:lnTo>
                      <a:pt x="6825" y="15324"/>
                    </a:lnTo>
                    <a:cubicBezTo>
                      <a:pt x="7855" y="15324"/>
                      <a:pt x="8692" y="14487"/>
                      <a:pt x="8692" y="13457"/>
                    </a:cubicBezTo>
                    <a:lnTo>
                      <a:pt x="8692" y="1852"/>
                    </a:lnTo>
                    <a:cubicBezTo>
                      <a:pt x="8692" y="838"/>
                      <a:pt x="7855" y="1"/>
                      <a:pt x="6825"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a:extLst>
                  <a:ext uri="{FF2B5EF4-FFF2-40B4-BE49-F238E27FC236}">
                    <a16:creationId xmlns:a16="http://schemas.microsoft.com/office/drawing/2014/main" id="{BEF52924-D2A4-FAB7-A077-09B6D5834414}"/>
                  </a:ext>
                </a:extLst>
              </p:cNvPr>
              <p:cNvSpPr/>
              <p:nvPr/>
            </p:nvSpPr>
            <p:spPr>
              <a:xfrm>
                <a:off x="5782130" y="2888588"/>
                <a:ext cx="95753" cy="482082"/>
              </a:xfrm>
              <a:custGeom>
                <a:avLst/>
                <a:gdLst/>
                <a:ahLst/>
                <a:cxnLst/>
                <a:rect l="l" t="t" r="r" b="b"/>
                <a:pathLst>
                  <a:path w="8693" h="43766" extrusionOk="0">
                    <a:moveTo>
                      <a:pt x="1868" y="1"/>
                    </a:moveTo>
                    <a:cubicBezTo>
                      <a:pt x="838" y="1"/>
                      <a:pt x="1" y="821"/>
                      <a:pt x="1" y="1851"/>
                    </a:cubicBezTo>
                    <a:lnTo>
                      <a:pt x="1" y="41898"/>
                    </a:lnTo>
                    <a:cubicBezTo>
                      <a:pt x="1" y="42928"/>
                      <a:pt x="838" y="43765"/>
                      <a:pt x="1868" y="43765"/>
                    </a:cubicBezTo>
                    <a:lnTo>
                      <a:pt x="6841" y="43765"/>
                    </a:lnTo>
                    <a:cubicBezTo>
                      <a:pt x="7871" y="43765"/>
                      <a:pt x="8693" y="42928"/>
                      <a:pt x="8693" y="41898"/>
                    </a:cubicBezTo>
                    <a:lnTo>
                      <a:pt x="8693" y="1851"/>
                    </a:lnTo>
                    <a:cubicBezTo>
                      <a:pt x="8693" y="821"/>
                      <a:pt x="7871" y="1"/>
                      <a:pt x="6841"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a:extLst>
                  <a:ext uri="{FF2B5EF4-FFF2-40B4-BE49-F238E27FC236}">
                    <a16:creationId xmlns:a16="http://schemas.microsoft.com/office/drawing/2014/main" id="{7FD10997-4D08-C3CA-515B-66CFB8725634}"/>
                  </a:ext>
                </a:extLst>
              </p:cNvPr>
              <p:cNvSpPr/>
              <p:nvPr/>
            </p:nvSpPr>
            <p:spPr>
              <a:xfrm>
                <a:off x="5951089" y="3067835"/>
                <a:ext cx="95753" cy="302835"/>
              </a:xfrm>
              <a:custGeom>
                <a:avLst/>
                <a:gdLst/>
                <a:ahLst/>
                <a:cxnLst/>
                <a:rect l="l" t="t" r="r" b="b"/>
                <a:pathLst>
                  <a:path w="8693" h="27493" extrusionOk="0">
                    <a:moveTo>
                      <a:pt x="1852" y="0"/>
                    </a:moveTo>
                    <a:cubicBezTo>
                      <a:pt x="822" y="0"/>
                      <a:pt x="1" y="837"/>
                      <a:pt x="1" y="1867"/>
                    </a:cubicBezTo>
                    <a:lnTo>
                      <a:pt x="1" y="25625"/>
                    </a:lnTo>
                    <a:cubicBezTo>
                      <a:pt x="1" y="26655"/>
                      <a:pt x="822" y="27492"/>
                      <a:pt x="1852" y="27492"/>
                    </a:cubicBezTo>
                    <a:lnTo>
                      <a:pt x="6825" y="27492"/>
                    </a:lnTo>
                    <a:cubicBezTo>
                      <a:pt x="7856" y="27492"/>
                      <a:pt x="8693" y="26655"/>
                      <a:pt x="8693" y="25625"/>
                    </a:cubicBezTo>
                    <a:lnTo>
                      <a:pt x="8693" y="1867"/>
                    </a:lnTo>
                    <a:cubicBezTo>
                      <a:pt x="8693" y="837"/>
                      <a:pt x="7856" y="0"/>
                      <a:pt x="6825" y="0"/>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6" name="Google Shape;1776;p80">
              <a:extLst>
                <a:ext uri="{FF2B5EF4-FFF2-40B4-BE49-F238E27FC236}">
                  <a16:creationId xmlns:a16="http://schemas.microsoft.com/office/drawing/2014/main" id="{649D8825-02E5-C799-CEBF-E22BDD6D1148}"/>
                </a:ext>
              </a:extLst>
            </p:cNvPr>
            <p:cNvSpPr/>
            <p:nvPr/>
          </p:nvSpPr>
          <p:spPr>
            <a:xfrm>
              <a:off x="5502493" y="1742498"/>
              <a:ext cx="2205463" cy="1990184"/>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0">
              <a:extLst>
                <a:ext uri="{FF2B5EF4-FFF2-40B4-BE49-F238E27FC236}">
                  <a16:creationId xmlns:a16="http://schemas.microsoft.com/office/drawing/2014/main" id="{77D7374B-EFBF-167C-ABA7-9AD7B7739D4F}"/>
                </a:ext>
              </a:extLst>
            </p:cNvPr>
            <p:cNvSpPr/>
            <p:nvPr/>
          </p:nvSpPr>
          <p:spPr>
            <a:xfrm>
              <a:off x="5592383" y="1846563"/>
              <a:ext cx="1991700" cy="14883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a:extLst>
                <a:ext uri="{FF2B5EF4-FFF2-40B4-BE49-F238E27FC236}">
                  <a16:creationId xmlns:a16="http://schemas.microsoft.com/office/drawing/2014/main" id="{A33984C0-6B14-A05E-12A5-D4A5935F405F}"/>
                </a:ext>
              </a:extLst>
            </p:cNvPr>
            <p:cNvSpPr/>
            <p:nvPr/>
          </p:nvSpPr>
          <p:spPr>
            <a:xfrm>
              <a:off x="7623185" y="1534161"/>
              <a:ext cx="392668" cy="392668"/>
            </a:xfrm>
            <a:custGeom>
              <a:avLst/>
              <a:gdLst/>
              <a:ahLst/>
              <a:cxnLst/>
              <a:rect l="l" t="t" r="r" b="b"/>
              <a:pathLst>
                <a:path w="34108" h="34108" extrusionOk="0">
                  <a:moveTo>
                    <a:pt x="1" y="0"/>
                  </a:moveTo>
                  <a:lnTo>
                    <a:pt x="1" y="15742"/>
                  </a:lnTo>
                  <a:cubicBezTo>
                    <a:pt x="9835" y="16418"/>
                    <a:pt x="17690" y="24273"/>
                    <a:pt x="18366" y="34108"/>
                  </a:cubicBezTo>
                  <a:lnTo>
                    <a:pt x="34108" y="34108"/>
                  </a:lnTo>
                  <a:cubicBezTo>
                    <a:pt x="33384" y="15598"/>
                    <a:pt x="18511" y="725"/>
                    <a:pt x="1" y="0"/>
                  </a:cubicBezTo>
                  <a:close/>
                </a:path>
              </a:pathLst>
            </a:custGeom>
            <a:solidFill>
              <a:schemeClr val="accent5"/>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a:extLst>
                <a:ext uri="{FF2B5EF4-FFF2-40B4-BE49-F238E27FC236}">
                  <a16:creationId xmlns:a16="http://schemas.microsoft.com/office/drawing/2014/main" id="{F935B451-B138-E423-5DC6-965734BAC32B}"/>
                </a:ext>
              </a:extLst>
            </p:cNvPr>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rgbClr val="000000"/>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0">
              <a:extLst>
                <a:ext uri="{FF2B5EF4-FFF2-40B4-BE49-F238E27FC236}">
                  <a16:creationId xmlns:a16="http://schemas.microsoft.com/office/drawing/2014/main" id="{A95ABEC3-1853-E4F1-00AD-1B178C99FD54}"/>
                </a:ext>
              </a:extLst>
            </p:cNvPr>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0">
              <a:extLst>
                <a:ext uri="{FF2B5EF4-FFF2-40B4-BE49-F238E27FC236}">
                  <a16:creationId xmlns:a16="http://schemas.microsoft.com/office/drawing/2014/main" id="{18FE4B5E-EC44-A1AC-540B-6BEF64A5FDC3}"/>
                </a:ext>
              </a:extLst>
            </p:cNvPr>
            <p:cNvSpPr/>
            <p:nvPr/>
          </p:nvSpPr>
          <p:spPr>
            <a:xfrm>
              <a:off x="7958977" y="264252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a:extLst>
                <a:ext uri="{FF2B5EF4-FFF2-40B4-BE49-F238E27FC236}">
                  <a16:creationId xmlns:a16="http://schemas.microsoft.com/office/drawing/2014/main" id="{D5BDD748-4B74-DCD9-DEB5-F90927C0E40E}"/>
                </a:ext>
              </a:extLst>
            </p:cNvPr>
            <p:cNvSpPr/>
            <p:nvPr/>
          </p:nvSpPr>
          <p:spPr>
            <a:xfrm>
              <a:off x="8190805" y="264252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0">
              <a:extLst>
                <a:ext uri="{FF2B5EF4-FFF2-40B4-BE49-F238E27FC236}">
                  <a16:creationId xmlns:a16="http://schemas.microsoft.com/office/drawing/2014/main" id="{12306B1A-BA50-FC28-4A8E-32FFC615E0A6}"/>
                </a:ext>
              </a:extLst>
            </p:cNvPr>
            <p:cNvSpPr/>
            <p:nvPr/>
          </p:nvSpPr>
          <p:spPr>
            <a:xfrm>
              <a:off x="7340204" y="3651372"/>
              <a:ext cx="334496" cy="52819"/>
            </a:xfrm>
            <a:custGeom>
              <a:avLst/>
              <a:gdLst/>
              <a:ahLst/>
              <a:cxnLst/>
              <a:rect l="l" t="t" r="r" b="b"/>
              <a:pathLst>
                <a:path w="29055" h="4588" extrusionOk="0">
                  <a:moveTo>
                    <a:pt x="2303" y="1"/>
                  </a:moveTo>
                  <a:cubicBezTo>
                    <a:pt x="1031" y="1"/>
                    <a:pt x="1" y="1014"/>
                    <a:pt x="1" y="2286"/>
                  </a:cubicBezTo>
                  <a:cubicBezTo>
                    <a:pt x="1" y="3557"/>
                    <a:pt x="1031" y="4588"/>
                    <a:pt x="2303" y="4588"/>
                  </a:cubicBezTo>
                  <a:lnTo>
                    <a:pt x="26752" y="4588"/>
                  </a:lnTo>
                  <a:cubicBezTo>
                    <a:pt x="28024" y="4588"/>
                    <a:pt x="29054" y="3557"/>
                    <a:pt x="29054" y="2286"/>
                  </a:cubicBezTo>
                  <a:cubicBezTo>
                    <a:pt x="29054" y="1014"/>
                    <a:pt x="28024" y="1"/>
                    <a:pt x="26752"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0">
              <a:extLst>
                <a:ext uri="{FF2B5EF4-FFF2-40B4-BE49-F238E27FC236}">
                  <a16:creationId xmlns:a16="http://schemas.microsoft.com/office/drawing/2014/main" id="{13C8C623-CA66-F29D-8295-C83AC4A31C62}"/>
                </a:ext>
              </a:extLst>
            </p:cNvPr>
            <p:cNvSpPr/>
            <p:nvPr/>
          </p:nvSpPr>
          <p:spPr>
            <a:xfrm>
              <a:off x="7724742" y="3651372"/>
              <a:ext cx="197543" cy="52819"/>
            </a:xfrm>
            <a:custGeom>
              <a:avLst/>
              <a:gdLst/>
              <a:ahLst/>
              <a:cxnLst/>
              <a:rect l="l" t="t" r="r" b="b"/>
              <a:pathLst>
                <a:path w="17159" h="4588" extrusionOk="0">
                  <a:moveTo>
                    <a:pt x="2286" y="1"/>
                  </a:moveTo>
                  <a:cubicBezTo>
                    <a:pt x="1031" y="1"/>
                    <a:pt x="0" y="1014"/>
                    <a:pt x="0" y="2286"/>
                  </a:cubicBezTo>
                  <a:cubicBezTo>
                    <a:pt x="0" y="3557"/>
                    <a:pt x="1031" y="4588"/>
                    <a:pt x="2286" y="4588"/>
                  </a:cubicBezTo>
                  <a:lnTo>
                    <a:pt x="14873" y="4588"/>
                  </a:lnTo>
                  <a:cubicBezTo>
                    <a:pt x="16144" y="4588"/>
                    <a:pt x="17159" y="3557"/>
                    <a:pt x="17159" y="2286"/>
                  </a:cubicBezTo>
                  <a:cubicBezTo>
                    <a:pt x="17159" y="1014"/>
                    <a:pt x="16144" y="1"/>
                    <a:pt x="14873"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a:extLst>
                <a:ext uri="{FF2B5EF4-FFF2-40B4-BE49-F238E27FC236}">
                  <a16:creationId xmlns:a16="http://schemas.microsoft.com/office/drawing/2014/main" id="{6CC03433-53BE-F595-7676-C08B852F1B16}"/>
                </a:ext>
              </a:extLst>
            </p:cNvPr>
            <p:cNvSpPr/>
            <p:nvPr/>
          </p:nvSpPr>
          <p:spPr>
            <a:xfrm>
              <a:off x="7347987" y="3531659"/>
              <a:ext cx="193099" cy="21505"/>
            </a:xfrm>
            <a:custGeom>
              <a:avLst/>
              <a:gdLst/>
              <a:ahLst/>
              <a:cxnLst/>
              <a:rect l="l" t="t" r="r" b="b"/>
              <a:pathLst>
                <a:path w="16773" h="1868" extrusionOk="0">
                  <a:moveTo>
                    <a:pt x="934" y="1"/>
                  </a:moveTo>
                  <a:cubicBezTo>
                    <a:pt x="419" y="1"/>
                    <a:pt x="1" y="419"/>
                    <a:pt x="1" y="934"/>
                  </a:cubicBezTo>
                  <a:cubicBezTo>
                    <a:pt x="1" y="1450"/>
                    <a:pt x="419" y="1868"/>
                    <a:pt x="934" y="1868"/>
                  </a:cubicBezTo>
                  <a:lnTo>
                    <a:pt x="15856" y="1868"/>
                  </a:lnTo>
                  <a:cubicBezTo>
                    <a:pt x="16354" y="1868"/>
                    <a:pt x="16773" y="1450"/>
                    <a:pt x="16773" y="934"/>
                  </a:cubicBezTo>
                  <a:cubicBezTo>
                    <a:pt x="16773" y="419"/>
                    <a:pt x="16354" y="1"/>
                    <a:pt x="15856"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a:extLst>
                <a:ext uri="{FF2B5EF4-FFF2-40B4-BE49-F238E27FC236}">
                  <a16:creationId xmlns:a16="http://schemas.microsoft.com/office/drawing/2014/main" id="{50B2BA87-6982-749E-8CDB-F9CA1BA866A4}"/>
                </a:ext>
              </a:extLst>
            </p:cNvPr>
            <p:cNvSpPr/>
            <p:nvPr/>
          </p:nvSpPr>
          <p:spPr>
            <a:xfrm>
              <a:off x="5725006" y="1597909"/>
              <a:ext cx="786442" cy="495878"/>
            </a:xfrm>
            <a:custGeom>
              <a:avLst/>
              <a:gdLst/>
              <a:ahLst/>
              <a:cxnLst/>
              <a:rect l="l" t="t" r="r" b="b"/>
              <a:pathLst>
                <a:path w="68312" h="43073" extrusionOk="0">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0">
              <a:extLst>
                <a:ext uri="{FF2B5EF4-FFF2-40B4-BE49-F238E27FC236}">
                  <a16:creationId xmlns:a16="http://schemas.microsoft.com/office/drawing/2014/main" id="{9F2D9FBA-0DD8-C4D2-9E3B-BDA69D9EF43F}"/>
                </a:ext>
              </a:extLst>
            </p:cNvPr>
            <p:cNvSpPr/>
            <p:nvPr/>
          </p:nvSpPr>
          <p:spPr>
            <a:xfrm>
              <a:off x="5829338" y="1701676"/>
              <a:ext cx="173459" cy="173459"/>
            </a:xfrm>
            <a:custGeom>
              <a:avLst/>
              <a:gdLst/>
              <a:ahLst/>
              <a:cxnLst/>
              <a:rect l="l" t="t" r="r" b="b"/>
              <a:pathLst>
                <a:path w="15067" h="15067" extrusionOk="0">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0">
              <a:extLst>
                <a:ext uri="{FF2B5EF4-FFF2-40B4-BE49-F238E27FC236}">
                  <a16:creationId xmlns:a16="http://schemas.microsoft.com/office/drawing/2014/main" id="{1FB96A90-C994-901C-22F1-03E576674FDA}"/>
                </a:ext>
              </a:extLst>
            </p:cNvPr>
            <p:cNvSpPr/>
            <p:nvPr/>
          </p:nvSpPr>
          <p:spPr>
            <a:xfrm>
              <a:off x="5876783" y="1755788"/>
              <a:ext cx="78389" cy="71907"/>
            </a:xfrm>
            <a:custGeom>
              <a:avLst/>
              <a:gdLst/>
              <a:ahLst/>
              <a:cxnLst/>
              <a:rect l="l" t="t" r="r" b="b"/>
              <a:pathLst>
                <a:path w="6809" h="6246" extrusionOk="0">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80">
              <a:extLst>
                <a:ext uri="{FF2B5EF4-FFF2-40B4-BE49-F238E27FC236}">
                  <a16:creationId xmlns:a16="http://schemas.microsoft.com/office/drawing/2014/main" id="{EBE821BD-C6C6-A6D3-62A1-8F9DF84C64E6}"/>
                </a:ext>
              </a:extLst>
            </p:cNvPr>
            <p:cNvGrpSpPr/>
            <p:nvPr/>
          </p:nvGrpSpPr>
          <p:grpSpPr>
            <a:xfrm>
              <a:off x="7347827" y="3520282"/>
              <a:ext cx="566514" cy="47034"/>
              <a:chOff x="7321597" y="3605750"/>
              <a:chExt cx="542015" cy="45000"/>
            </a:xfrm>
          </p:grpSpPr>
          <p:sp>
            <p:nvSpPr>
              <p:cNvPr id="1790" name="Google Shape;1790;p80">
                <a:extLst>
                  <a:ext uri="{FF2B5EF4-FFF2-40B4-BE49-F238E27FC236}">
                    <a16:creationId xmlns:a16="http://schemas.microsoft.com/office/drawing/2014/main" id="{50C3ECAE-2A4A-AFAF-4F62-FD7A88CB730C}"/>
                  </a:ext>
                </a:extLst>
              </p:cNvPr>
              <p:cNvSpPr/>
              <p:nvPr/>
            </p:nvSpPr>
            <p:spPr>
              <a:xfrm>
                <a:off x="7321597" y="3616569"/>
                <a:ext cx="542015" cy="20576"/>
              </a:xfrm>
              <a:custGeom>
                <a:avLst/>
                <a:gdLst/>
                <a:ahLst/>
                <a:cxnLst/>
                <a:rect l="l" t="t" r="r" b="b"/>
                <a:pathLst>
                  <a:path w="49207" h="1868" extrusionOk="0">
                    <a:moveTo>
                      <a:pt x="934" y="1"/>
                    </a:moveTo>
                    <a:cubicBezTo>
                      <a:pt x="419" y="1"/>
                      <a:pt x="1" y="419"/>
                      <a:pt x="1" y="934"/>
                    </a:cubicBezTo>
                    <a:cubicBezTo>
                      <a:pt x="1" y="1450"/>
                      <a:pt x="419" y="1868"/>
                      <a:pt x="934" y="1868"/>
                    </a:cubicBezTo>
                    <a:lnTo>
                      <a:pt x="48289" y="1868"/>
                    </a:lnTo>
                    <a:cubicBezTo>
                      <a:pt x="48804" y="1868"/>
                      <a:pt x="49207" y="1450"/>
                      <a:pt x="49207" y="934"/>
                    </a:cubicBezTo>
                    <a:cubicBezTo>
                      <a:pt x="49207" y="419"/>
                      <a:pt x="48804" y="1"/>
                      <a:pt x="48289"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0">
                <a:extLst>
                  <a:ext uri="{FF2B5EF4-FFF2-40B4-BE49-F238E27FC236}">
                    <a16:creationId xmlns:a16="http://schemas.microsoft.com/office/drawing/2014/main" id="{7F54E593-D965-2A4D-653B-7E5C8F075209}"/>
                  </a:ext>
                </a:extLst>
              </p:cNvPr>
              <p:cNvSpPr/>
              <p:nvPr/>
            </p:nvSpPr>
            <p:spPr>
              <a:xfrm>
                <a:off x="7489900" y="3605750"/>
                <a:ext cx="45000" cy="45000"/>
              </a:xfrm>
              <a:prstGeom prst="ellipse">
                <a:avLst/>
              </a:pr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80">
              <a:extLst>
                <a:ext uri="{FF2B5EF4-FFF2-40B4-BE49-F238E27FC236}">
                  <a16:creationId xmlns:a16="http://schemas.microsoft.com/office/drawing/2014/main" id="{677EECD5-32EC-FFDA-9CF8-7D18BE30CB6A}"/>
                </a:ext>
              </a:extLst>
            </p:cNvPr>
            <p:cNvGrpSpPr/>
            <p:nvPr/>
          </p:nvGrpSpPr>
          <p:grpSpPr>
            <a:xfrm>
              <a:off x="5672811" y="2114966"/>
              <a:ext cx="1772382" cy="1117818"/>
              <a:chOff x="3659925" y="3169675"/>
              <a:chExt cx="1891550" cy="1192975"/>
            </a:xfrm>
          </p:grpSpPr>
          <p:sp>
            <p:nvSpPr>
              <p:cNvPr id="1793" name="Google Shape;1793;p80">
                <a:extLst>
                  <a:ext uri="{FF2B5EF4-FFF2-40B4-BE49-F238E27FC236}">
                    <a16:creationId xmlns:a16="http://schemas.microsoft.com/office/drawing/2014/main" id="{B7B85779-E7EE-A7E0-FFB8-E85B6B5F980C}"/>
                  </a:ext>
                </a:extLst>
              </p:cNvPr>
              <p:cNvSpPr/>
              <p:nvPr/>
            </p:nvSpPr>
            <p:spPr>
              <a:xfrm>
                <a:off x="3659925" y="3169675"/>
                <a:ext cx="1891550" cy="1192975"/>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0">
                <a:extLst>
                  <a:ext uri="{FF2B5EF4-FFF2-40B4-BE49-F238E27FC236}">
                    <a16:creationId xmlns:a16="http://schemas.microsoft.com/office/drawing/2014/main" id="{1319FC70-EC71-E6EC-805D-CBF30417E007}"/>
                  </a:ext>
                </a:extLst>
              </p:cNvPr>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0">
                <a:extLst>
                  <a:ext uri="{FF2B5EF4-FFF2-40B4-BE49-F238E27FC236}">
                    <a16:creationId xmlns:a16="http://schemas.microsoft.com/office/drawing/2014/main" id="{6D2C6FD3-58F6-450F-B30E-E8F3509DC627}"/>
                  </a:ext>
                </a:extLst>
              </p:cNvPr>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6" name="Google Shape;1796;p80">
              <a:extLst>
                <a:ext uri="{FF2B5EF4-FFF2-40B4-BE49-F238E27FC236}">
                  <a16:creationId xmlns:a16="http://schemas.microsoft.com/office/drawing/2014/main" id="{BF813260-2946-70BC-64CD-55D862C1FE42}"/>
                </a:ext>
              </a:extLst>
            </p:cNvPr>
            <p:cNvSpPr/>
            <p:nvPr/>
          </p:nvSpPr>
          <p:spPr>
            <a:xfrm>
              <a:off x="7340204" y="3119697"/>
              <a:ext cx="582060" cy="321705"/>
            </a:xfrm>
            <a:custGeom>
              <a:avLst/>
              <a:gdLst/>
              <a:ahLst/>
              <a:cxnLst/>
              <a:rect l="l" t="t" r="r" b="b"/>
              <a:pathLst>
                <a:path w="50559" h="27944" extrusionOk="0">
                  <a:moveTo>
                    <a:pt x="3719" y="1"/>
                  </a:moveTo>
                  <a:cubicBezTo>
                    <a:pt x="1659" y="1"/>
                    <a:pt x="1" y="1675"/>
                    <a:pt x="1" y="3720"/>
                  </a:cubicBezTo>
                  <a:lnTo>
                    <a:pt x="1" y="24226"/>
                  </a:lnTo>
                  <a:cubicBezTo>
                    <a:pt x="1" y="26286"/>
                    <a:pt x="1659" y="27944"/>
                    <a:pt x="3719" y="27944"/>
                  </a:cubicBezTo>
                  <a:lnTo>
                    <a:pt x="46857" y="27944"/>
                  </a:lnTo>
                  <a:cubicBezTo>
                    <a:pt x="48900" y="27944"/>
                    <a:pt x="50559" y="26286"/>
                    <a:pt x="50559" y="24226"/>
                  </a:cubicBezTo>
                  <a:lnTo>
                    <a:pt x="50559" y="3720"/>
                  </a:lnTo>
                  <a:cubicBezTo>
                    <a:pt x="50559" y="1675"/>
                    <a:pt x="48900" y="1"/>
                    <a:pt x="46857"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0">
              <a:extLst>
                <a:ext uri="{FF2B5EF4-FFF2-40B4-BE49-F238E27FC236}">
                  <a16:creationId xmlns:a16="http://schemas.microsoft.com/office/drawing/2014/main" id="{26E9F8DB-8F9B-54D6-ABD8-C37348B16F64}"/>
                </a:ext>
              </a:extLst>
            </p:cNvPr>
            <p:cNvSpPr/>
            <p:nvPr/>
          </p:nvSpPr>
          <p:spPr>
            <a:xfrm>
              <a:off x="7584271" y="3226677"/>
              <a:ext cx="98029" cy="107930"/>
            </a:xfrm>
            <a:custGeom>
              <a:avLst/>
              <a:gdLst/>
              <a:ahLst/>
              <a:cxnLst/>
              <a:rect l="l" t="t" r="r" b="b"/>
              <a:pathLst>
                <a:path w="8515" h="9375" extrusionOk="0">
                  <a:moveTo>
                    <a:pt x="923" y="0"/>
                  </a:moveTo>
                  <a:cubicBezTo>
                    <a:pt x="443" y="0"/>
                    <a:pt x="1" y="382"/>
                    <a:pt x="1" y="931"/>
                  </a:cubicBezTo>
                  <a:lnTo>
                    <a:pt x="1" y="8447"/>
                  </a:lnTo>
                  <a:cubicBezTo>
                    <a:pt x="1" y="8985"/>
                    <a:pt x="447" y="9375"/>
                    <a:pt x="931" y="9375"/>
                  </a:cubicBezTo>
                  <a:cubicBezTo>
                    <a:pt x="1083" y="9375"/>
                    <a:pt x="1238" y="9336"/>
                    <a:pt x="1385" y="9251"/>
                  </a:cubicBezTo>
                  <a:lnTo>
                    <a:pt x="7903" y="5485"/>
                  </a:lnTo>
                  <a:cubicBezTo>
                    <a:pt x="8515" y="5131"/>
                    <a:pt x="8515" y="4230"/>
                    <a:pt x="7903" y="3875"/>
                  </a:cubicBezTo>
                  <a:lnTo>
                    <a:pt x="1385" y="126"/>
                  </a:lnTo>
                  <a:cubicBezTo>
                    <a:pt x="1236" y="40"/>
                    <a:pt x="1078" y="0"/>
                    <a:pt x="923" y="0"/>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0">
              <a:extLst>
                <a:ext uri="{FF2B5EF4-FFF2-40B4-BE49-F238E27FC236}">
                  <a16:creationId xmlns:a16="http://schemas.microsoft.com/office/drawing/2014/main" id="{BC0B905D-1D78-EB4F-BE82-27686D2E6161}"/>
                </a:ext>
              </a:extLst>
            </p:cNvPr>
            <p:cNvSpPr/>
            <p:nvPr/>
          </p:nvSpPr>
          <p:spPr>
            <a:xfrm>
              <a:off x="7198075" y="1534161"/>
              <a:ext cx="817756" cy="817767"/>
            </a:xfrm>
            <a:custGeom>
              <a:avLst/>
              <a:gdLst/>
              <a:ahLst/>
              <a:cxnLst/>
              <a:rect l="l" t="t" r="r" b="b"/>
              <a:pathLst>
                <a:path w="71032" h="71033" extrusionOk="0">
                  <a:moveTo>
                    <a:pt x="34140" y="0"/>
                  </a:moveTo>
                  <a:cubicBezTo>
                    <a:pt x="15163" y="740"/>
                    <a:pt x="1" y="16338"/>
                    <a:pt x="1" y="35492"/>
                  </a:cubicBezTo>
                  <a:cubicBezTo>
                    <a:pt x="1" y="55129"/>
                    <a:pt x="15919" y="71032"/>
                    <a:pt x="35541" y="71032"/>
                  </a:cubicBezTo>
                  <a:cubicBezTo>
                    <a:pt x="54695" y="71032"/>
                    <a:pt x="70291" y="55870"/>
                    <a:pt x="71032" y="36892"/>
                  </a:cubicBezTo>
                  <a:lnTo>
                    <a:pt x="55290" y="36892"/>
                  </a:lnTo>
                  <a:cubicBezTo>
                    <a:pt x="54581" y="47193"/>
                    <a:pt x="46018" y="55322"/>
                    <a:pt x="35541" y="55322"/>
                  </a:cubicBezTo>
                  <a:cubicBezTo>
                    <a:pt x="24579" y="55322"/>
                    <a:pt x="15710" y="46453"/>
                    <a:pt x="15710" y="35492"/>
                  </a:cubicBezTo>
                  <a:cubicBezTo>
                    <a:pt x="15710" y="25013"/>
                    <a:pt x="23838" y="16450"/>
                    <a:pt x="34140" y="15742"/>
                  </a:cubicBezTo>
                  <a:lnTo>
                    <a:pt x="34140" y="0"/>
                  </a:ln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80">
              <a:extLst>
                <a:ext uri="{FF2B5EF4-FFF2-40B4-BE49-F238E27FC236}">
                  <a16:creationId xmlns:a16="http://schemas.microsoft.com/office/drawing/2014/main" id="{6AE53F8A-D756-D8F7-DDA3-05F5B7536A7F}"/>
                </a:ext>
              </a:extLst>
            </p:cNvPr>
            <p:cNvGrpSpPr/>
            <p:nvPr/>
          </p:nvGrpSpPr>
          <p:grpSpPr>
            <a:xfrm rot="5400000">
              <a:off x="7923908" y="2020855"/>
              <a:ext cx="575161" cy="188875"/>
              <a:chOff x="6872640" y="3345236"/>
              <a:chExt cx="575161" cy="188875"/>
            </a:xfrm>
          </p:grpSpPr>
          <p:sp>
            <p:nvSpPr>
              <p:cNvPr id="1800" name="Google Shape;1800;p80">
                <a:extLst>
                  <a:ext uri="{FF2B5EF4-FFF2-40B4-BE49-F238E27FC236}">
                    <a16:creationId xmlns:a16="http://schemas.microsoft.com/office/drawing/2014/main" id="{0EED0519-3AAA-74A8-60C3-4E73E5B244E7}"/>
                  </a:ext>
                </a:extLst>
              </p:cNvPr>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0">
                <a:extLst>
                  <a:ext uri="{FF2B5EF4-FFF2-40B4-BE49-F238E27FC236}">
                    <a16:creationId xmlns:a16="http://schemas.microsoft.com/office/drawing/2014/main" id="{E1E0E0CA-20C1-E267-44E7-15E691756815}"/>
                  </a:ext>
                </a:extLst>
              </p:cNvPr>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80">
              <a:extLst>
                <a:ext uri="{FF2B5EF4-FFF2-40B4-BE49-F238E27FC236}">
                  <a16:creationId xmlns:a16="http://schemas.microsoft.com/office/drawing/2014/main" id="{7AF9DA3B-1D61-6575-04F1-245F15E4D441}"/>
                </a:ext>
              </a:extLst>
            </p:cNvPr>
            <p:cNvGrpSpPr/>
            <p:nvPr/>
          </p:nvGrpSpPr>
          <p:grpSpPr>
            <a:xfrm rot="-6299960">
              <a:off x="4640189" y="2322758"/>
              <a:ext cx="575144" cy="188870"/>
              <a:chOff x="6872640" y="3345236"/>
              <a:chExt cx="575161" cy="188875"/>
            </a:xfrm>
          </p:grpSpPr>
          <p:sp>
            <p:nvSpPr>
              <p:cNvPr id="1803" name="Google Shape;1803;p80">
                <a:extLst>
                  <a:ext uri="{FF2B5EF4-FFF2-40B4-BE49-F238E27FC236}">
                    <a16:creationId xmlns:a16="http://schemas.microsoft.com/office/drawing/2014/main" id="{B415FCD5-9F33-D2DC-DF02-95D1679F15CE}"/>
                  </a:ext>
                </a:extLst>
              </p:cNvPr>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0">
                <a:extLst>
                  <a:ext uri="{FF2B5EF4-FFF2-40B4-BE49-F238E27FC236}">
                    <a16:creationId xmlns:a16="http://schemas.microsoft.com/office/drawing/2014/main" id="{608029BB-BB62-BDE1-0E4C-1E35283668E3}"/>
                  </a:ext>
                </a:extLst>
              </p:cNvPr>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5" name="Google Shape;1805;p80">
            <a:extLst>
              <a:ext uri="{FF2B5EF4-FFF2-40B4-BE49-F238E27FC236}">
                <a16:creationId xmlns:a16="http://schemas.microsoft.com/office/drawing/2014/main" id="{1B52336E-5AAD-E6A4-3304-3E0F03DB1DE3}"/>
              </a:ext>
            </a:extLst>
          </p:cNvPr>
          <p:cNvSpPr/>
          <p:nvPr/>
        </p:nvSpPr>
        <p:spPr>
          <a:xfrm rot="5400000">
            <a:off x="48375" y="4096432"/>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a:extLst>
              <a:ext uri="{FF2B5EF4-FFF2-40B4-BE49-F238E27FC236}">
                <a16:creationId xmlns:a16="http://schemas.microsoft.com/office/drawing/2014/main" id="{66286B58-D914-E279-1922-1627DBA3EBE1}"/>
              </a:ext>
            </a:extLst>
          </p:cNvPr>
          <p:cNvSpPr/>
          <p:nvPr/>
        </p:nvSpPr>
        <p:spPr>
          <a:xfrm>
            <a:off x="451912" y="3913982"/>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a:extLst>
              <a:ext uri="{FF2B5EF4-FFF2-40B4-BE49-F238E27FC236}">
                <a16:creationId xmlns:a16="http://schemas.microsoft.com/office/drawing/2014/main" id="{03B289D8-DBC3-D0BF-020C-B1997922CF2E}"/>
              </a:ext>
            </a:extLst>
          </p:cNvPr>
          <p:cNvSpPr/>
          <p:nvPr/>
        </p:nvSpPr>
        <p:spPr>
          <a:xfrm rot="10800000" flipH="1">
            <a:off x="451565" y="4379782"/>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3" action="ppaction://hlinksldjump"/>
            <a:extLst>
              <a:ext uri="{FF2B5EF4-FFF2-40B4-BE49-F238E27FC236}">
                <a16:creationId xmlns:a16="http://schemas.microsoft.com/office/drawing/2014/main" id="{F943F3F1-5E2B-8211-9302-E8440AF26656}"/>
              </a:ext>
            </a:extLst>
          </p:cNvPr>
          <p:cNvSpPr/>
          <p:nvPr/>
        </p:nvSpPr>
        <p:spPr>
          <a:xfrm rot="5400000">
            <a:off x="451551" y="4135900"/>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B747B32-6904-259A-FEB1-35CE0F58A5F4}"/>
              </a:ext>
            </a:extLst>
          </p:cNvPr>
          <p:cNvPicPr>
            <a:picLocks noChangeAspect="1"/>
          </p:cNvPicPr>
          <p:nvPr/>
        </p:nvPicPr>
        <p:blipFill>
          <a:blip r:embed="rId4"/>
          <a:stretch>
            <a:fillRect/>
          </a:stretch>
        </p:blipFill>
        <p:spPr>
          <a:xfrm>
            <a:off x="1620468" y="1283624"/>
            <a:ext cx="7141442" cy="3412658"/>
          </a:xfrm>
          <a:prstGeom prst="rect">
            <a:avLst/>
          </a:prstGeom>
        </p:spPr>
      </p:pic>
    </p:spTree>
    <p:extLst>
      <p:ext uri="{BB962C8B-B14F-4D97-AF65-F5344CB8AC3E}">
        <p14:creationId xmlns:p14="http://schemas.microsoft.com/office/powerpoint/2010/main" val="3165322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1137213" y="1057618"/>
            <a:ext cx="9098799"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Tấn công vào trình duyệt web và sự riêng tư người dùng</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3" name="Rectangle 2"/>
          <p:cNvSpPr/>
          <p:nvPr/>
        </p:nvSpPr>
        <p:spPr>
          <a:xfrm>
            <a:off x="393109" y="1524579"/>
            <a:ext cx="7678835" cy="322845"/>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Tạo hàm giới hạn số lần nhập sai  mật khẩu để phòng tránh tấn công Brute Forrce:</a:t>
            </a:r>
          </a:p>
        </p:txBody>
      </p:sp>
      <p:pic>
        <p:nvPicPr>
          <p:cNvPr id="34" name="Picture 33"/>
          <p:cNvPicPr/>
          <p:nvPr/>
        </p:nvPicPr>
        <p:blipFill>
          <a:blip r:embed="rId4"/>
          <a:stretch>
            <a:fillRect/>
          </a:stretch>
        </p:blipFill>
        <p:spPr>
          <a:xfrm>
            <a:off x="701374" y="1847424"/>
            <a:ext cx="7677807" cy="2829275"/>
          </a:xfrm>
          <a:prstGeom prst="rect">
            <a:avLst/>
          </a:prstGeom>
        </p:spPr>
      </p:pic>
    </p:spTree>
    <p:extLst>
      <p:ext uri="{BB962C8B-B14F-4D97-AF65-F5344CB8AC3E}">
        <p14:creationId xmlns:p14="http://schemas.microsoft.com/office/powerpoint/2010/main" val="3820849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1137213" y="1057618"/>
            <a:ext cx="9098799"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Tấn công vào trình duyệt web và sự riêng tư người dùng</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4" name="Rectangle 3"/>
          <p:cNvSpPr/>
          <p:nvPr/>
        </p:nvSpPr>
        <p:spPr>
          <a:xfrm>
            <a:off x="465273" y="1449841"/>
            <a:ext cx="7669733" cy="322845"/>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Gọi hàm để kiểm tra khi người dùng nhập sai quá 5 lần sẽ khóa tài khoản gmail trong 5 phút:</a:t>
            </a:r>
          </a:p>
        </p:txBody>
      </p:sp>
      <p:pic>
        <p:nvPicPr>
          <p:cNvPr id="12" name="Picture 11"/>
          <p:cNvPicPr/>
          <p:nvPr/>
        </p:nvPicPr>
        <p:blipFill>
          <a:blip r:embed="rId4"/>
          <a:stretch>
            <a:fillRect/>
          </a:stretch>
        </p:blipFill>
        <p:spPr>
          <a:xfrm>
            <a:off x="701373" y="1866989"/>
            <a:ext cx="6889723" cy="2823254"/>
          </a:xfrm>
          <a:prstGeom prst="rect">
            <a:avLst/>
          </a:prstGeom>
        </p:spPr>
      </p:pic>
    </p:spTree>
    <p:extLst>
      <p:ext uri="{BB962C8B-B14F-4D97-AF65-F5344CB8AC3E}">
        <p14:creationId xmlns:p14="http://schemas.microsoft.com/office/powerpoint/2010/main" val="1449555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1137213" y="1057618"/>
            <a:ext cx="9098799"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Tấn công vào trình duyệt web và sự riêng tư người dùng</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3" name="Rectangle 2"/>
          <p:cNvSpPr/>
          <p:nvPr/>
        </p:nvSpPr>
        <p:spPr>
          <a:xfrm>
            <a:off x="425874" y="1534939"/>
            <a:ext cx="7409587" cy="322845"/>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Khi người dùng nhập sai quá 5 lần sẽ bị khóa trong 5 phút -&gt; Ngăn chặn tấn công Brute Force :</a:t>
            </a:r>
          </a:p>
        </p:txBody>
      </p:sp>
      <p:pic>
        <p:nvPicPr>
          <p:cNvPr id="13" name="Picture 12"/>
          <p:cNvPicPr/>
          <p:nvPr/>
        </p:nvPicPr>
        <p:blipFill>
          <a:blip r:embed="rId4"/>
          <a:stretch>
            <a:fillRect/>
          </a:stretch>
        </p:blipFill>
        <p:spPr>
          <a:xfrm>
            <a:off x="851542" y="2006845"/>
            <a:ext cx="5943600" cy="2391736"/>
          </a:xfrm>
          <a:prstGeom prst="rect">
            <a:avLst/>
          </a:prstGeom>
        </p:spPr>
      </p:pic>
    </p:spTree>
    <p:extLst>
      <p:ext uri="{BB962C8B-B14F-4D97-AF65-F5344CB8AC3E}">
        <p14:creationId xmlns:p14="http://schemas.microsoft.com/office/powerpoint/2010/main" val="3685912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87815" y="1025266"/>
            <a:ext cx="90987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smtClean="0"/>
              <a:t>Ghi log các thao tác trên trình duyệt</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3" name="Rectangle 2"/>
          <p:cNvSpPr/>
          <p:nvPr/>
        </p:nvSpPr>
        <p:spPr>
          <a:xfrm>
            <a:off x="287815" y="1426400"/>
            <a:ext cx="1398140" cy="322845"/>
          </a:xfrm>
          <a:prstGeom prst="rect">
            <a:avLst/>
          </a:prstGeom>
        </p:spPr>
        <p:txBody>
          <a:bodyPr wrap="non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Cấu hình ghi log:</a:t>
            </a:r>
          </a:p>
        </p:txBody>
      </p:sp>
      <p:pic>
        <p:nvPicPr>
          <p:cNvPr id="34" name="Picture 33"/>
          <p:cNvPicPr/>
          <p:nvPr/>
        </p:nvPicPr>
        <p:blipFill>
          <a:blip r:embed="rId4"/>
          <a:stretch>
            <a:fillRect/>
          </a:stretch>
        </p:blipFill>
        <p:spPr>
          <a:xfrm>
            <a:off x="1725354" y="1483419"/>
            <a:ext cx="5943600" cy="3140261"/>
          </a:xfrm>
          <a:prstGeom prst="rect">
            <a:avLst/>
          </a:prstGeom>
        </p:spPr>
      </p:pic>
    </p:spTree>
    <p:extLst>
      <p:ext uri="{BB962C8B-B14F-4D97-AF65-F5344CB8AC3E}">
        <p14:creationId xmlns:p14="http://schemas.microsoft.com/office/powerpoint/2010/main" val="551126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87815" y="1025266"/>
            <a:ext cx="90987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smtClean="0"/>
              <a:t>Ghi log các thao tác trên trình duyệt</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3" name="Rectangle 2"/>
          <p:cNvSpPr/>
          <p:nvPr/>
        </p:nvSpPr>
        <p:spPr>
          <a:xfrm>
            <a:off x="287815" y="1426400"/>
            <a:ext cx="1398140" cy="322845"/>
          </a:xfrm>
          <a:prstGeom prst="rect">
            <a:avLst/>
          </a:prstGeom>
        </p:spPr>
        <p:txBody>
          <a:bodyPr wrap="non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Cấu hình ghi log:</a:t>
            </a:r>
          </a:p>
        </p:txBody>
      </p:sp>
      <p:pic>
        <p:nvPicPr>
          <p:cNvPr id="34" name="Picture 33"/>
          <p:cNvPicPr/>
          <p:nvPr/>
        </p:nvPicPr>
        <p:blipFill>
          <a:blip r:embed="rId4"/>
          <a:stretch>
            <a:fillRect/>
          </a:stretch>
        </p:blipFill>
        <p:spPr>
          <a:xfrm>
            <a:off x="701374" y="1814496"/>
            <a:ext cx="4643136" cy="2930926"/>
          </a:xfrm>
          <a:prstGeom prst="rect">
            <a:avLst/>
          </a:prstGeom>
        </p:spPr>
      </p:pic>
      <p:sp>
        <p:nvSpPr>
          <p:cNvPr id="4" name="Rectangle 3"/>
          <p:cNvSpPr/>
          <p:nvPr/>
        </p:nvSpPr>
        <p:spPr>
          <a:xfrm>
            <a:off x="5959365" y="2493195"/>
            <a:ext cx="2506717" cy="1244893"/>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File log sẽ được lưu vào ổ C:/ </a:t>
            </a:r>
            <a:r>
              <a:rPr lang="en-US" smtClean="0">
                <a:solidFill>
                  <a:schemeClr val="bg1"/>
                </a:solidFill>
                <a:latin typeface="Calibri" panose="020F0502020204030204" pitchFamily="34" charset="0"/>
                <a:ea typeface="Calibri" panose="020F0502020204030204" pitchFamily="34" charset="0"/>
                <a:cs typeface="Times New Roman" panose="02020603050405020304" pitchFamily="18" charset="0"/>
              </a:rPr>
              <a:t>log/ ,ghhi </a:t>
            </a: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lại các thoa tác trên trình duyệt , kèm ngày /tháng/năm để giám sát các hoạt động của người dùng.</a:t>
            </a:r>
          </a:p>
        </p:txBody>
      </p:sp>
    </p:spTree>
    <p:extLst>
      <p:ext uri="{BB962C8B-B14F-4D97-AF65-F5344CB8AC3E}">
        <p14:creationId xmlns:p14="http://schemas.microsoft.com/office/powerpoint/2010/main" val="1157420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87815" y="1025266"/>
            <a:ext cx="90987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smtClean="0"/>
              <a:t>Ghi log các thao tác trên trình duyệt</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5" name="Rectangle 4"/>
          <p:cNvSpPr/>
          <p:nvPr/>
        </p:nvSpPr>
        <p:spPr>
          <a:xfrm>
            <a:off x="396626" y="1536610"/>
            <a:ext cx="3869970" cy="322845"/>
          </a:xfrm>
          <a:prstGeom prst="rect">
            <a:avLst/>
          </a:prstGeom>
        </p:spPr>
        <p:txBody>
          <a:bodyPr wrap="non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Viết hàm ghi lại log các hoạt động của người dùng:</a:t>
            </a:r>
          </a:p>
        </p:txBody>
      </p:sp>
      <p:pic>
        <p:nvPicPr>
          <p:cNvPr id="13" name="Picture 12"/>
          <p:cNvPicPr/>
          <p:nvPr/>
        </p:nvPicPr>
        <p:blipFill>
          <a:blip r:embed="rId4"/>
          <a:stretch>
            <a:fillRect/>
          </a:stretch>
        </p:blipFill>
        <p:spPr>
          <a:xfrm>
            <a:off x="826578" y="1859455"/>
            <a:ext cx="6433443" cy="3035738"/>
          </a:xfrm>
          <a:prstGeom prst="rect">
            <a:avLst/>
          </a:prstGeom>
        </p:spPr>
      </p:pic>
    </p:spTree>
    <p:extLst>
      <p:ext uri="{BB962C8B-B14F-4D97-AF65-F5344CB8AC3E}">
        <p14:creationId xmlns:p14="http://schemas.microsoft.com/office/powerpoint/2010/main" val="1005374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Mật khẩu quá yếu và ngầm định</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709654" y="402513"/>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3" name="Rectangle 2"/>
          <p:cNvSpPr/>
          <p:nvPr/>
        </p:nvSpPr>
        <p:spPr>
          <a:xfrm>
            <a:off x="232130" y="1432663"/>
            <a:ext cx="4572000" cy="553357"/>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Đây là CSDL với các tài khoản có tồn tại và password được hash:</a:t>
            </a:r>
          </a:p>
        </p:txBody>
      </p:sp>
      <p:pic>
        <p:nvPicPr>
          <p:cNvPr id="32" name="Picture 31"/>
          <p:cNvPicPr/>
          <p:nvPr/>
        </p:nvPicPr>
        <p:blipFill>
          <a:blip r:embed="rId4"/>
          <a:stretch>
            <a:fillRect/>
          </a:stretch>
        </p:blipFill>
        <p:spPr>
          <a:xfrm>
            <a:off x="1231024" y="1850632"/>
            <a:ext cx="6478630" cy="2745016"/>
          </a:xfrm>
          <a:prstGeom prst="rect">
            <a:avLst/>
          </a:prstGeom>
        </p:spPr>
      </p:pic>
    </p:spTree>
    <p:extLst>
      <p:ext uri="{BB962C8B-B14F-4D97-AF65-F5344CB8AC3E}">
        <p14:creationId xmlns:p14="http://schemas.microsoft.com/office/powerpoint/2010/main" val="30144330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87815" y="1025266"/>
            <a:ext cx="90987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smtClean="0"/>
              <a:t>Ghi log các thao tác trên trình duyệt</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3" name="Rectangle 2"/>
          <p:cNvSpPr/>
          <p:nvPr/>
        </p:nvSpPr>
        <p:spPr>
          <a:xfrm>
            <a:off x="701762" y="1438406"/>
            <a:ext cx="6589986" cy="886461"/>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Đặt và gọi các hàm ghi log tương ứng với các hoạt động của người dùng , nơi mà nghi ngờ có khả năng đe dọa đến trình duyệt web và CSDL</a:t>
            </a:r>
            <a:r>
              <a:rPr lang="en-US" smtClean="0">
                <a:solidFill>
                  <a:schemeClr val="bg1"/>
                </a:solidFill>
                <a:latin typeface="Calibri" panose="020F0502020204030204" pitchFamily="34" charset="0"/>
                <a:ea typeface="Calibri" panose="020F0502020204030204" pitchFamily="34" charset="0"/>
                <a:cs typeface="Times New Roman" panose="02020603050405020304" pitchFamily="18" charset="0"/>
              </a:rPr>
              <a:t>:</a:t>
            </a:r>
            <a:endParaRPr lang="en-US">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Ví dụ như đăng nhập:</a:t>
            </a:r>
          </a:p>
        </p:txBody>
      </p:sp>
      <p:pic>
        <p:nvPicPr>
          <p:cNvPr id="12" name="Picture 11"/>
          <p:cNvPicPr/>
          <p:nvPr/>
        </p:nvPicPr>
        <p:blipFill>
          <a:blip r:embed="rId4"/>
          <a:stretch>
            <a:fillRect/>
          </a:stretch>
        </p:blipFill>
        <p:spPr>
          <a:xfrm>
            <a:off x="2451538" y="2011106"/>
            <a:ext cx="4650827" cy="2714012"/>
          </a:xfrm>
          <a:prstGeom prst="rect">
            <a:avLst/>
          </a:prstGeom>
        </p:spPr>
      </p:pic>
    </p:spTree>
    <p:extLst>
      <p:ext uri="{BB962C8B-B14F-4D97-AF65-F5344CB8AC3E}">
        <p14:creationId xmlns:p14="http://schemas.microsoft.com/office/powerpoint/2010/main" val="777694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87815" y="1025266"/>
            <a:ext cx="90987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smtClean="0"/>
              <a:t>Ghi log các thao tác trên trình duyệt</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4" name="Rectangle 3"/>
          <p:cNvSpPr/>
          <p:nvPr/>
        </p:nvSpPr>
        <p:spPr>
          <a:xfrm>
            <a:off x="393109" y="1469705"/>
            <a:ext cx="7891669" cy="322845"/>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Thực hiện các tính năng thêm , sửa , xóa, các Exception báo lỗi:</a:t>
            </a:r>
          </a:p>
        </p:txBody>
      </p:sp>
      <p:pic>
        <p:nvPicPr>
          <p:cNvPr id="13" name="Picture 12"/>
          <p:cNvPicPr/>
          <p:nvPr/>
        </p:nvPicPr>
        <p:blipFill>
          <a:blip r:embed="rId4"/>
          <a:stretch>
            <a:fillRect/>
          </a:stretch>
        </p:blipFill>
        <p:spPr>
          <a:xfrm>
            <a:off x="864477" y="1748176"/>
            <a:ext cx="5221014" cy="2942949"/>
          </a:xfrm>
          <a:prstGeom prst="rect">
            <a:avLst/>
          </a:prstGeom>
        </p:spPr>
      </p:pic>
    </p:spTree>
    <p:extLst>
      <p:ext uri="{BB962C8B-B14F-4D97-AF65-F5344CB8AC3E}">
        <p14:creationId xmlns:p14="http://schemas.microsoft.com/office/powerpoint/2010/main" val="1518873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87815" y="1025266"/>
            <a:ext cx="90987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smtClean="0"/>
              <a:t>Ghi log các thao tác trên trình duyệt</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4" name="Rectangle 3"/>
          <p:cNvSpPr/>
          <p:nvPr/>
        </p:nvSpPr>
        <p:spPr>
          <a:xfrm>
            <a:off x="393109" y="1469705"/>
            <a:ext cx="7891669" cy="322845"/>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Thực hiện các tính năng thêm , sửa , xóa, các Exception báo lỗi:</a:t>
            </a:r>
          </a:p>
        </p:txBody>
      </p:sp>
      <p:pic>
        <p:nvPicPr>
          <p:cNvPr id="10" name="Picture 9"/>
          <p:cNvPicPr/>
          <p:nvPr/>
        </p:nvPicPr>
        <p:blipFill>
          <a:blip r:embed="rId4"/>
          <a:stretch>
            <a:fillRect/>
          </a:stretch>
        </p:blipFill>
        <p:spPr>
          <a:xfrm>
            <a:off x="882868" y="1792550"/>
            <a:ext cx="6101255" cy="2905574"/>
          </a:xfrm>
          <a:prstGeom prst="rect">
            <a:avLst/>
          </a:prstGeom>
        </p:spPr>
      </p:pic>
    </p:spTree>
    <p:extLst>
      <p:ext uri="{BB962C8B-B14F-4D97-AF65-F5344CB8AC3E}">
        <p14:creationId xmlns:p14="http://schemas.microsoft.com/office/powerpoint/2010/main" val="1005734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87815" y="1025266"/>
            <a:ext cx="90987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smtClean="0"/>
              <a:t>Ghi log các thao tác trên trình duyệt</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sp>
        <p:nvSpPr>
          <p:cNvPr id="4" name="Rectangle 3"/>
          <p:cNvSpPr/>
          <p:nvPr/>
        </p:nvSpPr>
        <p:spPr>
          <a:xfrm>
            <a:off x="393109" y="1469705"/>
            <a:ext cx="7891669" cy="322845"/>
          </a:xfrm>
          <a:prstGeom prst="rect">
            <a:avLst/>
          </a:prstGeom>
        </p:spPr>
        <p:txBody>
          <a:bodyPr wrap="squar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Thực hiện các tính năng thêm , sửa , xóa, các Exception báo lỗi:</a:t>
            </a:r>
          </a:p>
        </p:txBody>
      </p:sp>
      <p:pic>
        <p:nvPicPr>
          <p:cNvPr id="11" name="Picture 10"/>
          <p:cNvPicPr/>
          <p:nvPr/>
        </p:nvPicPr>
        <p:blipFill>
          <a:blip r:embed="rId4"/>
          <a:stretch>
            <a:fillRect/>
          </a:stretch>
        </p:blipFill>
        <p:spPr>
          <a:xfrm>
            <a:off x="1357242" y="1849189"/>
            <a:ext cx="5540172" cy="2888350"/>
          </a:xfrm>
          <a:prstGeom prst="rect">
            <a:avLst/>
          </a:prstGeom>
        </p:spPr>
      </p:pic>
    </p:spTree>
    <p:extLst>
      <p:ext uri="{BB962C8B-B14F-4D97-AF65-F5344CB8AC3E}">
        <p14:creationId xmlns:p14="http://schemas.microsoft.com/office/powerpoint/2010/main" val="3966019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287815" y="1025266"/>
            <a:ext cx="90987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smtClean="0"/>
              <a:t>Ghi log các thao tác trên trình duyệt</a:t>
            </a:r>
            <a:endParaRPr sz="2000"/>
          </a:p>
        </p:txBody>
      </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393110" y="643800"/>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2.Bảo mật Web</a:t>
            </a:r>
          </a:p>
        </p:txBody>
      </p:sp>
      <p:pic>
        <p:nvPicPr>
          <p:cNvPr id="10" name="Picture 9"/>
          <p:cNvPicPr/>
          <p:nvPr/>
        </p:nvPicPr>
        <p:blipFill>
          <a:blip r:embed="rId4"/>
          <a:stretch>
            <a:fillRect/>
          </a:stretch>
        </p:blipFill>
        <p:spPr>
          <a:xfrm>
            <a:off x="961696" y="1996841"/>
            <a:ext cx="6369270" cy="2764155"/>
          </a:xfrm>
          <a:prstGeom prst="rect">
            <a:avLst/>
          </a:prstGeom>
        </p:spPr>
      </p:pic>
      <p:sp>
        <p:nvSpPr>
          <p:cNvPr id="3" name="Rectangle 2"/>
          <p:cNvSpPr/>
          <p:nvPr/>
        </p:nvSpPr>
        <p:spPr>
          <a:xfrm>
            <a:off x="465274" y="1531696"/>
            <a:ext cx="2863284" cy="322845"/>
          </a:xfrm>
          <a:prstGeom prst="rect">
            <a:avLst/>
          </a:prstGeom>
        </p:spPr>
        <p:txBody>
          <a:bodyPr wrap="none">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Các file log sẽ được lưu vào ổ C</a:t>
            </a:r>
            <a:r>
              <a:rPr lang="en-US" smtClean="0">
                <a:solidFill>
                  <a:schemeClr val="bg1"/>
                </a:solidFill>
                <a:latin typeface="Calibri" panose="020F0502020204030204" pitchFamily="34" charset="0"/>
                <a:ea typeface="Calibri" panose="020F0502020204030204" pitchFamily="34" charset="0"/>
                <a:cs typeface="Times New Roman" panose="02020603050405020304" pitchFamily="18" charset="0"/>
              </a:rPr>
              <a:t>:/log/</a:t>
            </a:r>
            <a:endParaRPr lang="en-US">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1892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11" name="Google Shape;1611;p78"/>
          <p:cNvSpPr txBox="1">
            <a:spLocks noGrp="1"/>
          </p:cNvSpPr>
          <p:nvPr>
            <p:ph type="title"/>
          </p:nvPr>
        </p:nvSpPr>
        <p:spPr>
          <a:xfrm>
            <a:off x="431649" y="742914"/>
            <a:ext cx="492640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smtClean="0"/>
              <a:t>CHƯƠNG III</a:t>
            </a:r>
            <a:endParaRPr sz="5400"/>
          </a:p>
        </p:txBody>
      </p:sp>
      <p:sp>
        <p:nvSpPr>
          <p:cNvPr id="1612" name="Google Shape;1612;p78"/>
          <p:cNvSpPr txBox="1">
            <a:spLocks noGrp="1"/>
          </p:cNvSpPr>
          <p:nvPr>
            <p:ph type="title" idx="2"/>
          </p:nvPr>
        </p:nvSpPr>
        <p:spPr>
          <a:xfrm>
            <a:off x="289616" y="3066625"/>
            <a:ext cx="1477500" cy="4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a:t>
            </a:r>
            <a:endParaRPr/>
          </a:p>
        </p:txBody>
      </p:sp>
      <p:grpSp>
        <p:nvGrpSpPr>
          <p:cNvPr id="1614" name="Google Shape;1614;p78"/>
          <p:cNvGrpSpPr/>
          <p:nvPr/>
        </p:nvGrpSpPr>
        <p:grpSpPr>
          <a:xfrm>
            <a:off x="4824250" y="1478551"/>
            <a:ext cx="3648694" cy="3149998"/>
            <a:chOff x="4572002" y="983473"/>
            <a:chExt cx="3648694" cy="3149998"/>
          </a:xfrm>
        </p:grpSpPr>
        <p:sp>
          <p:nvSpPr>
            <p:cNvPr id="1615" name="Google Shape;1615;p78"/>
            <p:cNvSpPr/>
            <p:nvPr/>
          </p:nvSpPr>
          <p:spPr>
            <a:xfrm>
              <a:off x="5114109" y="3393901"/>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rot="-347953">
              <a:off x="7458837" y="1988443"/>
              <a:ext cx="319131" cy="101067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7" name="Google Shape;1617;p78"/>
            <p:cNvGrpSpPr/>
            <p:nvPr/>
          </p:nvGrpSpPr>
          <p:grpSpPr>
            <a:xfrm>
              <a:off x="4572002" y="983473"/>
              <a:ext cx="3648694" cy="3149998"/>
              <a:chOff x="775925" y="238125"/>
              <a:chExt cx="6067000" cy="5237775"/>
            </a:xfrm>
          </p:grpSpPr>
          <p:sp>
            <p:nvSpPr>
              <p:cNvPr id="1618" name="Google Shape;1618;p78"/>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2001075" y="3034875"/>
                <a:ext cx="2476850" cy="2367350"/>
              </a:xfrm>
              <a:custGeom>
                <a:avLst/>
                <a:gdLst/>
                <a:ahLst/>
                <a:cxnLst/>
                <a:rect l="l" t="t" r="r" b="b"/>
                <a:pathLst>
                  <a:path w="99074" h="94694" extrusionOk="0">
                    <a:moveTo>
                      <a:pt x="1" y="1"/>
                    </a:moveTo>
                    <a:lnTo>
                      <a:pt x="1" y="84609"/>
                    </a:lnTo>
                    <a:cubicBezTo>
                      <a:pt x="1" y="90173"/>
                      <a:pt x="4506" y="94693"/>
                      <a:pt x="10070" y="94693"/>
                    </a:cubicBezTo>
                    <a:lnTo>
                      <a:pt x="89020" y="94693"/>
                    </a:lnTo>
                    <a:cubicBezTo>
                      <a:pt x="94570" y="94693"/>
                      <a:pt x="99074" y="90173"/>
                      <a:pt x="99074" y="84609"/>
                    </a:cubicBezTo>
                    <a:lnTo>
                      <a:pt x="99074"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8"/>
              <p:cNvSpPr/>
              <p:nvPr/>
            </p:nvSpPr>
            <p:spPr>
              <a:xfrm>
                <a:off x="2236850" y="3453400"/>
                <a:ext cx="2041200" cy="1498350"/>
              </a:xfrm>
              <a:custGeom>
                <a:avLst/>
                <a:gdLst/>
                <a:ahLst/>
                <a:cxnLst/>
                <a:rect l="l" t="t" r="r" b="b"/>
                <a:pathLst>
                  <a:path w="81648" h="59934" extrusionOk="0">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8"/>
              <p:cNvSpPr/>
              <p:nvPr/>
            </p:nvSpPr>
            <p:spPr>
              <a:xfrm>
                <a:off x="2462450" y="3643575"/>
                <a:ext cx="728750" cy="590000"/>
              </a:xfrm>
              <a:custGeom>
                <a:avLst/>
                <a:gdLst/>
                <a:ahLst/>
                <a:cxnLst/>
                <a:rect l="l" t="t" r="r" b="b"/>
                <a:pathLst>
                  <a:path w="29150" h="23600" extrusionOk="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8"/>
              <p:cNvSpPr/>
              <p:nvPr/>
            </p:nvSpPr>
            <p:spPr>
              <a:xfrm>
                <a:off x="3323300" y="3643575"/>
                <a:ext cx="728725" cy="590000"/>
              </a:xfrm>
              <a:custGeom>
                <a:avLst/>
                <a:gdLst/>
                <a:ahLst/>
                <a:cxnLst/>
                <a:rect l="l" t="t" r="r" b="b"/>
                <a:pathLst>
                  <a:path w="29149" h="23600" extrusionOk="0">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2462450" y="4374225"/>
                <a:ext cx="1589575" cy="62775"/>
              </a:xfrm>
              <a:custGeom>
                <a:avLst/>
                <a:gdLst/>
                <a:ahLst/>
                <a:cxnLst/>
                <a:rect l="l" t="t" r="r" b="b"/>
                <a:pathLst>
                  <a:path w="63583" h="2511" extrusionOk="0">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2462450" y="4536725"/>
                <a:ext cx="1589575" cy="62750"/>
              </a:xfrm>
              <a:custGeom>
                <a:avLst/>
                <a:gdLst/>
                <a:ahLst/>
                <a:cxnLst/>
                <a:rect l="l" t="t" r="r" b="b"/>
                <a:pathLst>
                  <a:path w="63583" h="2510" extrusionOk="0">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2462450" y="4699200"/>
                <a:ext cx="603275" cy="62375"/>
              </a:xfrm>
              <a:custGeom>
                <a:avLst/>
                <a:gdLst/>
                <a:ahLst/>
                <a:cxnLst/>
                <a:rect l="l" t="t" r="r" b="b"/>
                <a:pathLst>
                  <a:path w="24131" h="2495" extrusionOk="0">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8"/>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8"/>
              <p:cNvSpPr/>
              <p:nvPr/>
            </p:nvSpPr>
            <p:spPr>
              <a:xfrm>
                <a:off x="2001075" y="677300"/>
                <a:ext cx="2476850" cy="2357600"/>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2714975" y="1167900"/>
                <a:ext cx="1049050" cy="1051400"/>
              </a:xfrm>
              <a:custGeom>
                <a:avLst/>
                <a:gdLst/>
                <a:ahLst/>
                <a:cxnLst/>
                <a:rect l="l" t="t" r="r" b="b"/>
                <a:pathLst>
                  <a:path w="41962" h="42056" extrusionOk="0">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solidFill>
                <a:schemeClr val="dk2"/>
              </a:solidFill>
              <a:ln>
                <a:noFill/>
              </a:ln>
              <a:effectLst>
                <a:outerShdw blurRad="200025" dist="19050" dir="5400000" algn="bl" rotWithShape="0">
                  <a:schemeClr val="dk1">
                    <a:alpha val="32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8"/>
              <p:cNvSpPr/>
              <p:nvPr/>
            </p:nvSpPr>
            <p:spPr>
              <a:xfrm>
                <a:off x="3052850" y="1319100"/>
                <a:ext cx="373725" cy="374525"/>
              </a:xfrm>
              <a:custGeom>
                <a:avLst/>
                <a:gdLst/>
                <a:ahLst/>
                <a:cxnLst/>
                <a:rect l="l" t="t" r="r" b="b"/>
                <a:pathLst>
                  <a:path w="14949" h="14981" extrusionOk="0">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8"/>
              <p:cNvSpPr/>
              <p:nvPr/>
            </p:nvSpPr>
            <p:spPr>
              <a:xfrm>
                <a:off x="2880600" y="1774650"/>
                <a:ext cx="718200" cy="411900"/>
              </a:xfrm>
              <a:custGeom>
                <a:avLst/>
                <a:gdLst/>
                <a:ahLst/>
                <a:cxnLst/>
                <a:rect l="l" t="t" r="r" b="b"/>
                <a:pathLst>
                  <a:path w="28728" h="16476" extrusionOk="0">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2796425" y="2406725"/>
                <a:ext cx="829275" cy="70950"/>
              </a:xfrm>
              <a:custGeom>
                <a:avLst/>
                <a:gdLst/>
                <a:ahLst/>
                <a:cxnLst/>
                <a:rect l="l" t="t" r="r" b="b"/>
                <a:pathLst>
                  <a:path w="33171" h="2838" extrusionOk="0">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8"/>
              <p:cNvSpPr/>
              <p:nvPr/>
            </p:nvSpPr>
            <p:spPr>
              <a:xfrm>
                <a:off x="2962825" y="2584775"/>
                <a:ext cx="496875" cy="70950"/>
              </a:xfrm>
              <a:custGeom>
                <a:avLst/>
                <a:gdLst/>
                <a:ahLst/>
                <a:cxnLst/>
                <a:rect l="l" t="t" r="r" b="b"/>
                <a:pathLst>
                  <a:path w="19875" h="2838" extrusionOk="0">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8"/>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8"/>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4079650" y="1137125"/>
                <a:ext cx="1760625" cy="2495925"/>
              </a:xfrm>
              <a:custGeom>
                <a:avLst/>
                <a:gdLst/>
                <a:ahLst/>
                <a:cxnLst/>
                <a:rect l="l" t="t" r="r" b="b"/>
                <a:pathLst>
                  <a:path w="70425" h="99837" extrusionOk="0">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dist="19050" dir="12780000" algn="bl" rotWithShape="0">
                  <a:schemeClr val="dk1">
                    <a:alpha val="4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8"/>
              <p:cNvSpPr/>
              <p:nvPr/>
            </p:nvSpPr>
            <p:spPr>
              <a:xfrm>
                <a:off x="4445175" y="1505375"/>
                <a:ext cx="1036975" cy="1232975"/>
              </a:xfrm>
              <a:custGeom>
                <a:avLst/>
                <a:gdLst/>
                <a:ahLst/>
                <a:cxnLst/>
                <a:rect l="l" t="t" r="r" b="b"/>
                <a:pathLst>
                  <a:path w="41479" h="49319" extrusionOk="0">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8"/>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8"/>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8"/>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8"/>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dist="19050" dir="384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8"/>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8"/>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8"/>
              <p:cNvSpPr/>
              <p:nvPr/>
            </p:nvSpPr>
            <p:spPr>
              <a:xfrm>
                <a:off x="5544475" y="456750"/>
                <a:ext cx="1298450" cy="1300775"/>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5783750" y="677300"/>
                <a:ext cx="819925" cy="859675"/>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accent3"/>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a:off x="901400" y="1219325"/>
                <a:ext cx="236575" cy="37075"/>
              </a:xfrm>
              <a:custGeom>
                <a:avLst/>
                <a:gdLst/>
                <a:ahLst/>
                <a:cxnLst/>
                <a:rect l="l" t="t" r="r" b="b"/>
                <a:pathLst>
                  <a:path w="9463" h="1483" extrusionOk="0">
                    <a:moveTo>
                      <a:pt x="748" y="1"/>
                    </a:moveTo>
                    <a:cubicBezTo>
                      <a:pt x="343" y="1"/>
                      <a:pt x="0" y="329"/>
                      <a:pt x="0" y="749"/>
                    </a:cubicBezTo>
                    <a:cubicBezTo>
                      <a:pt x="0" y="1154"/>
                      <a:pt x="343" y="1482"/>
                      <a:pt x="748" y="1482"/>
                    </a:cubicBezTo>
                    <a:lnTo>
                      <a:pt x="9462" y="1482"/>
                    </a:lnTo>
                    <a:lnTo>
                      <a:pt x="9462"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78"/>
            <p:cNvGrpSpPr/>
            <p:nvPr/>
          </p:nvGrpSpPr>
          <p:grpSpPr>
            <a:xfrm rot="-5400000">
              <a:off x="6743322" y="3210572"/>
              <a:ext cx="600510" cy="600510"/>
              <a:chOff x="5289166" y="402821"/>
              <a:chExt cx="801000" cy="801000"/>
            </a:xfrm>
          </p:grpSpPr>
          <p:sp>
            <p:nvSpPr>
              <p:cNvPr id="1653" name="Google Shape;1653;p78"/>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8"/>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78"/>
            <p:cNvGrpSpPr/>
            <p:nvPr/>
          </p:nvGrpSpPr>
          <p:grpSpPr>
            <a:xfrm>
              <a:off x="4585087" y="3005758"/>
              <a:ext cx="573803" cy="573803"/>
              <a:chOff x="2149575" y="1922175"/>
              <a:chExt cx="1332875" cy="1332875"/>
            </a:xfrm>
          </p:grpSpPr>
          <p:sp>
            <p:nvSpPr>
              <p:cNvPr id="1656" name="Google Shape;1656;p78"/>
              <p:cNvSpPr/>
              <p:nvPr/>
            </p:nvSpPr>
            <p:spPr>
              <a:xfrm>
                <a:off x="2149575" y="1922175"/>
                <a:ext cx="1332875" cy="1332875"/>
              </a:xfrm>
              <a:custGeom>
                <a:avLst/>
                <a:gdLst/>
                <a:ahLst/>
                <a:cxnLst/>
                <a:rect l="l" t="t" r="r" b="b"/>
                <a:pathLst>
                  <a:path w="53315" h="53315" extrusionOk="0">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gradFill>
                <a:gsLst>
                  <a:gs pos="0">
                    <a:srgbClr val="5352EE"/>
                  </a:gs>
                  <a:gs pos="100000">
                    <a:srgbClr val="7882F3"/>
                  </a:gs>
                </a:gsLst>
                <a:lin ang="13500032" scaled="0"/>
              </a:gradFill>
              <a:ln>
                <a:noFill/>
              </a:ln>
              <a:effectLst>
                <a:outerShdw blurRad="214313" dist="66675" dir="822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2626250" y="2268250"/>
                <a:ext cx="566725" cy="654200"/>
              </a:xfrm>
              <a:custGeom>
                <a:avLst/>
                <a:gdLst/>
                <a:ahLst/>
                <a:cxnLst/>
                <a:rect l="l" t="t" r="r" b="b"/>
                <a:pathLst>
                  <a:path w="22669" h="26168" extrusionOk="0">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78"/>
            <p:cNvGrpSpPr/>
            <p:nvPr/>
          </p:nvGrpSpPr>
          <p:grpSpPr>
            <a:xfrm rot="5400000">
              <a:off x="7793665" y="2172022"/>
              <a:ext cx="620134" cy="233914"/>
              <a:chOff x="6872640" y="3300197"/>
              <a:chExt cx="620134" cy="233914"/>
            </a:xfrm>
          </p:grpSpPr>
          <p:sp>
            <p:nvSpPr>
              <p:cNvPr id="1659" name="Google Shape;1659;p78"/>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78"/>
            <p:cNvGrpSpPr/>
            <p:nvPr/>
          </p:nvGrpSpPr>
          <p:grpSpPr>
            <a:xfrm rot="5400000">
              <a:off x="4518358" y="2551305"/>
              <a:ext cx="575161" cy="188875"/>
              <a:chOff x="6872640" y="3345236"/>
              <a:chExt cx="575161" cy="188875"/>
            </a:xfrm>
          </p:grpSpPr>
          <p:sp>
            <p:nvSpPr>
              <p:cNvPr id="1662" name="Google Shape;1662;p78"/>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4" name="Google Shape;1664;p7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TextBox 61"/>
          <p:cNvSpPr txBox="1"/>
          <p:nvPr/>
        </p:nvSpPr>
        <p:spPr>
          <a:xfrm>
            <a:off x="1192699" y="1903154"/>
            <a:ext cx="3996559" cy="1938992"/>
          </a:xfrm>
          <a:prstGeom prst="rect">
            <a:avLst/>
          </a:prstGeom>
          <a:noFill/>
        </p:spPr>
        <p:txBody>
          <a:bodyPr wrap="square" rtlCol="0">
            <a:spAutoFit/>
          </a:bodyPr>
          <a:lstStyle/>
          <a:p>
            <a:r>
              <a:rPr lang="en-US" sz="6000" b="1" smtClean="0">
                <a:solidFill>
                  <a:srgbClr val="FF0000"/>
                </a:solidFill>
                <a:effectLst>
                  <a:outerShdw blurRad="38100" dist="38100" dir="2700000" algn="tl">
                    <a:srgbClr val="000000">
                      <a:alpha val="43137"/>
                    </a:srgbClr>
                  </a:outerShdw>
                </a:effectLst>
              </a:rPr>
              <a:t>KẾT LUẬN</a:t>
            </a:r>
            <a:endParaRPr lang="en-US" sz="6000" b="1">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6067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76"/>
          <p:cNvSpPr/>
          <p:nvPr/>
        </p:nvSpPr>
        <p:spPr>
          <a:xfrm>
            <a:off x="1049150"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6"/>
          <p:cNvSpPr/>
          <p:nvPr/>
        </p:nvSpPr>
        <p:spPr>
          <a:xfrm>
            <a:off x="3595871"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6"/>
          <p:cNvSpPr/>
          <p:nvPr/>
        </p:nvSpPr>
        <p:spPr>
          <a:xfrm>
            <a:off x="6142599"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76"/>
          <p:cNvGrpSpPr/>
          <p:nvPr/>
        </p:nvGrpSpPr>
        <p:grpSpPr>
          <a:xfrm>
            <a:off x="1149947" y="1850950"/>
            <a:ext cx="1750805" cy="94001"/>
            <a:chOff x="3569131" y="3296864"/>
            <a:chExt cx="2721600" cy="146100"/>
          </a:xfrm>
        </p:grpSpPr>
        <p:sp>
          <p:nvSpPr>
            <p:cNvPr id="1499" name="Google Shape;1499;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76"/>
            <p:cNvGrpSpPr/>
            <p:nvPr/>
          </p:nvGrpSpPr>
          <p:grpSpPr>
            <a:xfrm rot="10800000" flipH="1">
              <a:off x="3595847" y="3322949"/>
              <a:ext cx="429322" cy="93999"/>
              <a:chOff x="5795037" y="809024"/>
              <a:chExt cx="431653" cy="94500"/>
            </a:xfrm>
          </p:grpSpPr>
          <p:sp>
            <p:nvSpPr>
              <p:cNvPr id="1501" name="Google Shape;1501;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4" name="Google Shape;1504;p76"/>
          <p:cNvGrpSpPr/>
          <p:nvPr/>
        </p:nvGrpSpPr>
        <p:grpSpPr>
          <a:xfrm>
            <a:off x="3696672" y="1850950"/>
            <a:ext cx="1750805" cy="94001"/>
            <a:chOff x="3569131" y="3296864"/>
            <a:chExt cx="2721600" cy="146100"/>
          </a:xfrm>
        </p:grpSpPr>
        <p:sp>
          <p:nvSpPr>
            <p:cNvPr id="1505" name="Google Shape;1505;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6"/>
            <p:cNvGrpSpPr/>
            <p:nvPr/>
          </p:nvGrpSpPr>
          <p:grpSpPr>
            <a:xfrm rot="10800000" flipH="1">
              <a:off x="3595847" y="3322949"/>
              <a:ext cx="429322" cy="93999"/>
              <a:chOff x="5795037" y="809024"/>
              <a:chExt cx="431653" cy="94500"/>
            </a:xfrm>
          </p:grpSpPr>
          <p:sp>
            <p:nvSpPr>
              <p:cNvPr id="1507" name="Google Shape;1507;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0" name="Google Shape;1510;p76"/>
          <p:cNvGrpSpPr/>
          <p:nvPr/>
        </p:nvGrpSpPr>
        <p:grpSpPr>
          <a:xfrm>
            <a:off x="6243397" y="1850950"/>
            <a:ext cx="1750805" cy="94001"/>
            <a:chOff x="3569131" y="3296864"/>
            <a:chExt cx="2721600" cy="146100"/>
          </a:xfrm>
        </p:grpSpPr>
        <p:sp>
          <p:nvSpPr>
            <p:cNvPr id="1511" name="Google Shape;1511;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2" name="Google Shape;1512;p76"/>
            <p:cNvGrpSpPr/>
            <p:nvPr/>
          </p:nvGrpSpPr>
          <p:grpSpPr>
            <a:xfrm rot="10800000" flipH="1">
              <a:off x="3595847" y="3322949"/>
              <a:ext cx="429322" cy="93999"/>
              <a:chOff x="5795037" y="809024"/>
              <a:chExt cx="431653" cy="94500"/>
            </a:xfrm>
          </p:grpSpPr>
          <p:sp>
            <p:nvSpPr>
              <p:cNvPr id="1513" name="Google Shape;1513;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6" name="Google Shape;1516;p76"/>
          <p:cNvSpPr/>
          <p:nvPr/>
        </p:nvSpPr>
        <p:spPr>
          <a:xfrm>
            <a:off x="1049150"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6"/>
          <p:cNvSpPr/>
          <p:nvPr/>
        </p:nvSpPr>
        <p:spPr>
          <a:xfrm>
            <a:off x="3513882" y="3351700"/>
            <a:ext cx="2116384"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6"/>
          <p:cNvSpPr/>
          <p:nvPr/>
        </p:nvSpPr>
        <p:spPr>
          <a:xfrm>
            <a:off x="5882661" y="3351700"/>
            <a:ext cx="2749153"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t>III.KẾT LUẬN</a:t>
            </a:r>
            <a:endParaRPr/>
          </a:p>
        </p:txBody>
      </p:sp>
      <p:sp>
        <p:nvSpPr>
          <p:cNvPr id="1520" name="Google Shape;1520;p76"/>
          <p:cNvSpPr txBox="1">
            <a:spLocks noGrp="1"/>
          </p:cNvSpPr>
          <p:nvPr>
            <p:ph type="title" idx="2"/>
          </p:nvPr>
        </p:nvSpPr>
        <p:spPr>
          <a:xfrm>
            <a:off x="1227350" y="3431500"/>
            <a:ext cx="15960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smtClean="0"/>
              <a:t>Kết quả </a:t>
            </a:r>
            <a:endParaRPr sz="1600"/>
          </a:p>
        </p:txBody>
      </p:sp>
      <p:sp>
        <p:nvSpPr>
          <p:cNvPr id="1521" name="Google Shape;1521;p76"/>
          <p:cNvSpPr txBox="1">
            <a:spLocks noGrp="1"/>
          </p:cNvSpPr>
          <p:nvPr>
            <p:ph type="subTitle" idx="1"/>
          </p:nvPr>
        </p:nvSpPr>
        <p:spPr>
          <a:xfrm>
            <a:off x="937700" y="364410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Trình bày kết quả đạt được</a:t>
            </a:r>
            <a:endParaRPr/>
          </a:p>
        </p:txBody>
      </p:sp>
      <p:sp>
        <p:nvSpPr>
          <p:cNvPr id="1522" name="Google Shape;1522;p76"/>
          <p:cNvSpPr txBox="1">
            <a:spLocks noGrp="1"/>
          </p:cNvSpPr>
          <p:nvPr>
            <p:ph type="title" idx="3"/>
          </p:nvPr>
        </p:nvSpPr>
        <p:spPr>
          <a:xfrm>
            <a:off x="3581673" y="3396843"/>
            <a:ext cx="1952377" cy="231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smtClean="0"/>
              <a:t>Ưu/Khuyết điểm</a:t>
            </a:r>
            <a:endParaRPr sz="1600"/>
          </a:p>
        </p:txBody>
      </p:sp>
      <p:sp>
        <p:nvSpPr>
          <p:cNvPr id="1523" name="Google Shape;1523;p76"/>
          <p:cNvSpPr txBox="1">
            <a:spLocks noGrp="1"/>
          </p:cNvSpPr>
          <p:nvPr>
            <p:ph type="subTitle" idx="4"/>
          </p:nvPr>
        </p:nvSpPr>
        <p:spPr>
          <a:xfrm>
            <a:off x="3484421" y="364410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Trình bày ưu điểm / Khuyết điểm của hệ thống</a:t>
            </a:r>
            <a:endParaRPr/>
          </a:p>
        </p:txBody>
      </p:sp>
      <p:sp>
        <p:nvSpPr>
          <p:cNvPr id="1524" name="Google Shape;1524;p76"/>
          <p:cNvSpPr txBox="1">
            <a:spLocks noGrp="1"/>
          </p:cNvSpPr>
          <p:nvPr>
            <p:ph type="title" idx="5"/>
          </p:nvPr>
        </p:nvSpPr>
        <p:spPr>
          <a:xfrm>
            <a:off x="6031981" y="3486341"/>
            <a:ext cx="2450511" cy="457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Hướng phát triển</a:t>
            </a:r>
            <a:endParaRPr/>
          </a:p>
        </p:txBody>
      </p:sp>
      <p:sp>
        <p:nvSpPr>
          <p:cNvPr id="1525" name="Google Shape;1525;p76"/>
          <p:cNvSpPr txBox="1">
            <a:spLocks noGrp="1"/>
          </p:cNvSpPr>
          <p:nvPr>
            <p:ph type="subTitle" idx="6"/>
          </p:nvPr>
        </p:nvSpPr>
        <p:spPr>
          <a:xfrm>
            <a:off x="6031149" y="364410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Đề cuất hướng phát triển tương lai</a:t>
            </a:r>
            <a:endParaRPr/>
          </a:p>
        </p:txBody>
      </p:sp>
      <p:sp>
        <p:nvSpPr>
          <p:cNvPr id="1526" name="Google Shape;1526;p76"/>
          <p:cNvSpPr/>
          <p:nvPr/>
        </p:nvSpPr>
        <p:spPr>
          <a:xfrm>
            <a:off x="1624700" y="2018675"/>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6"/>
          <p:cNvSpPr/>
          <p:nvPr/>
        </p:nvSpPr>
        <p:spPr>
          <a:xfrm>
            <a:off x="4171421" y="2018675"/>
            <a:ext cx="801300" cy="8013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6"/>
          <p:cNvSpPr/>
          <p:nvPr/>
        </p:nvSpPr>
        <p:spPr>
          <a:xfrm>
            <a:off x="6718149" y="2018675"/>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6"/>
          <p:cNvSpPr/>
          <p:nvPr/>
        </p:nvSpPr>
        <p:spPr>
          <a:xfrm>
            <a:off x="104915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6"/>
          <p:cNvSpPr/>
          <p:nvPr/>
        </p:nvSpPr>
        <p:spPr>
          <a:xfrm>
            <a:off x="3595875"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6"/>
          <p:cNvSpPr/>
          <p:nvPr/>
        </p:nvSpPr>
        <p:spPr>
          <a:xfrm>
            <a:off x="614260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76"/>
          <p:cNvGrpSpPr/>
          <p:nvPr/>
        </p:nvGrpSpPr>
        <p:grpSpPr>
          <a:xfrm>
            <a:off x="4363334" y="2208332"/>
            <a:ext cx="417492" cy="473800"/>
            <a:chOff x="2423775" y="3226875"/>
            <a:chExt cx="259925" cy="295000"/>
          </a:xfrm>
        </p:grpSpPr>
        <p:sp>
          <p:nvSpPr>
            <p:cNvPr id="1533" name="Google Shape;1533;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76"/>
          <p:cNvGrpSpPr/>
          <p:nvPr/>
        </p:nvGrpSpPr>
        <p:grpSpPr>
          <a:xfrm>
            <a:off x="1784688" y="2197043"/>
            <a:ext cx="471637" cy="473794"/>
            <a:chOff x="-49764975" y="3551225"/>
            <a:chExt cx="299300" cy="300650"/>
          </a:xfrm>
        </p:grpSpPr>
        <p:sp>
          <p:nvSpPr>
            <p:cNvPr id="1537" name="Google Shape;1537;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76"/>
          <p:cNvGrpSpPr/>
          <p:nvPr/>
        </p:nvGrpSpPr>
        <p:grpSpPr>
          <a:xfrm>
            <a:off x="6882254" y="2182288"/>
            <a:ext cx="474091" cy="473785"/>
            <a:chOff x="-61351725" y="3372400"/>
            <a:chExt cx="310350" cy="310150"/>
          </a:xfrm>
        </p:grpSpPr>
        <p:sp>
          <p:nvSpPr>
            <p:cNvPr id="1549" name="Google Shape;1549;p76"/>
            <p:cNvSpPr/>
            <p:nvPr/>
          </p:nvSpPr>
          <p:spPr>
            <a:xfrm>
              <a:off x="-61165043" y="3558868"/>
              <a:ext cx="19686" cy="19686"/>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 name="Google Shape;1552;p7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9935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701374" y="1113377"/>
            <a:ext cx="7946197" cy="3555124"/>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8"/>
          <p:cNvSpPr/>
          <p:nvPr/>
        </p:nvSpPr>
        <p:spPr>
          <a:xfrm>
            <a:off x="5314724" y="4107143"/>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5304621" y="4186503"/>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Nhóm 5</a:t>
            </a:r>
            <a:endParaRPr/>
          </a:p>
        </p:txBody>
      </p:sp>
      <p:grpSp>
        <p:nvGrpSpPr>
          <p:cNvPr id="1126" name="Google Shape;1126;p68"/>
          <p:cNvGrpSpPr/>
          <p:nvPr/>
        </p:nvGrpSpPr>
        <p:grpSpPr>
          <a:xfrm>
            <a:off x="377056" y="4173401"/>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29" name="Google Shape;1129;p68"/>
          <p:cNvGrpSpPr/>
          <p:nvPr/>
        </p:nvGrpSpPr>
        <p:grpSpPr>
          <a:xfrm>
            <a:off x="7482472" y="414719"/>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8111005" y="4190093"/>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2720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54923" y="1151010"/>
            <a:ext cx="2008800" cy="146100"/>
            <a:chOff x="570148" y="2965778"/>
            <a:chExt cx="2008800" cy="146100"/>
          </a:xfrm>
        </p:grpSpPr>
        <p:sp>
          <p:nvSpPr>
            <p:cNvPr id="1140" name="Google Shape;1140;p68"/>
            <p:cNvSpPr/>
            <p:nvPr/>
          </p:nvSpPr>
          <p:spPr>
            <a:xfrm>
              <a:off x="570148" y="2965778"/>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769090" y="2991828"/>
              <a:ext cx="303144" cy="94000"/>
              <a:chOff x="5685325" y="1141909"/>
              <a:chExt cx="304790" cy="94501"/>
            </a:xfrm>
          </p:grpSpPr>
          <p:sp>
            <p:nvSpPr>
              <p:cNvPr id="1142" name="Google Shape;1142;p68"/>
              <p:cNvSpPr/>
              <p:nvPr/>
            </p:nvSpPr>
            <p:spPr>
              <a:xfrm>
                <a:off x="5685325" y="1141909"/>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895615" y="1141910"/>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212386" y="662782"/>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1.Kết quả</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1889856" y="1697579"/>
            <a:ext cx="6476734" cy="2627964"/>
          </a:xfrm>
          <a:prstGeom prst="rect">
            <a:avLst/>
          </a:prstGeom>
        </p:spPr>
        <p:txBody>
          <a:bodyPr wrap="square">
            <a:spAutoFit/>
          </a:bodyPr>
          <a:lstStyle/>
          <a:p>
            <a:pPr marL="342900" lvl="0" indent="-342900">
              <a:lnSpc>
                <a:spcPct val="107000"/>
              </a:lnSpc>
              <a:buFont typeface="Symbol" panose="05050102010706020507" pitchFamily="18" charset="2"/>
              <a:buChar char=""/>
            </a:pPr>
            <a:r>
              <a:rPr lang="en-US" b="1">
                <a:latin typeface="Calibri" panose="020F0502020204030204" pitchFamily="34" charset="0"/>
                <a:ea typeface="Calibri" panose="020F0502020204030204" pitchFamily="34" charset="0"/>
                <a:cs typeface="Times New Roman" panose="02020603050405020304" pitchFamily="18" charset="0"/>
              </a:rPr>
              <a:t>Xác thực và phân quyền</a:t>
            </a:r>
            <a:r>
              <a:rPr lang="en-US">
                <a:latin typeface="Calibri" panose="020F0502020204030204" pitchFamily="34" charset="0"/>
                <a:ea typeface="Calibri" panose="020F0502020204030204" pitchFamily="34" charset="0"/>
                <a:cs typeface="Times New Roman" panose="02020603050405020304" pitchFamily="18" charset="0"/>
              </a:rPr>
              <a:t> người dùng: Hệ thống đã triển khai cơ chế xác thực mạnh mẽ thông qua mã hóa mật khẩu với Bcrypt và xác thực đa yếu tố (2FA) để bảo vệ tài khoản người dùng khỏi các tấn công từ chối dịch vụ hoặc đánh cắp tài khoản.</a:t>
            </a:r>
          </a:p>
          <a:p>
            <a:pPr marL="342900" lvl="0" indent="-342900">
              <a:lnSpc>
                <a:spcPct val="107000"/>
              </a:lnSpc>
              <a:buFont typeface="Symbol" panose="05050102010706020507" pitchFamily="18" charset="2"/>
              <a:buChar char=""/>
            </a:pPr>
            <a:r>
              <a:rPr lang="en-US" b="1">
                <a:latin typeface="Calibri" panose="020F0502020204030204" pitchFamily="34" charset="0"/>
                <a:ea typeface="Calibri" panose="020F0502020204030204" pitchFamily="34" charset="0"/>
                <a:cs typeface="Times New Roman" panose="02020603050405020304" pitchFamily="18" charset="0"/>
              </a:rPr>
              <a:t>Bảo vệ khỏi các lỗ hổng bảo mật phổ biến</a:t>
            </a:r>
            <a:r>
              <a:rPr lang="en-US">
                <a:latin typeface="Calibri" panose="020F0502020204030204" pitchFamily="34" charset="0"/>
                <a:ea typeface="Calibri" panose="020F0502020204030204" pitchFamily="34" charset="0"/>
                <a:cs typeface="Times New Roman" panose="02020603050405020304" pitchFamily="18" charset="0"/>
              </a:rPr>
              <a:t>: Các biện pháp bảo vệ đã được áp dụng để ngăn chặn các tấn công như Cross-Site Scripting (XSS), SQL Injection và Cross-Site Request Forgery (CSRF), thông qua việc sử dụng các bộ lọc , kiểm tra input đầu vào và biện pháp thoát ký tự đặc biệt trong đầu vào của người dùng.</a:t>
            </a:r>
          </a:p>
          <a:p>
            <a:pPr marL="342900" lvl="0" indent="-342900">
              <a:lnSpc>
                <a:spcPct val="107000"/>
              </a:lnSpc>
              <a:spcAft>
                <a:spcPts val="800"/>
              </a:spcAft>
              <a:buFont typeface="Symbol" panose="05050102010706020507" pitchFamily="18" charset="2"/>
              <a:buChar char=""/>
            </a:pPr>
            <a:r>
              <a:rPr lang="en-US" b="1">
                <a:latin typeface="Calibri" panose="020F0502020204030204" pitchFamily="34" charset="0"/>
                <a:ea typeface="Calibri" panose="020F0502020204030204" pitchFamily="34" charset="0"/>
                <a:cs typeface="Times New Roman" panose="02020603050405020304" pitchFamily="18" charset="0"/>
              </a:rPr>
              <a:t>Mã hóa dữ liệu</a:t>
            </a:r>
            <a:r>
              <a:rPr lang="en-US">
                <a:latin typeface="Calibri" panose="020F0502020204030204" pitchFamily="34" charset="0"/>
                <a:ea typeface="Calibri" panose="020F0502020204030204" pitchFamily="34" charset="0"/>
                <a:cs typeface="Times New Roman" panose="02020603050405020304" pitchFamily="18" charset="0"/>
              </a:rPr>
              <a:t>: Các thông tin nhạy cảm của người dùng và các dữ liệu giao dịch được mã hóa và bảo vệ, đảm bảo rằng ngay cả khi hệ thống bị tấn công, dữ liệu vẫn được bảo vệ khỏi truy cập trái phép.</a:t>
            </a:r>
          </a:p>
        </p:txBody>
      </p:sp>
      <p:sp>
        <p:nvSpPr>
          <p:cNvPr id="5" name="Rectangle 4"/>
          <p:cNvSpPr/>
          <p:nvPr/>
        </p:nvSpPr>
        <p:spPr>
          <a:xfrm>
            <a:off x="802941" y="1301142"/>
            <a:ext cx="2180405" cy="307777"/>
          </a:xfrm>
          <a:prstGeom prst="rect">
            <a:avLst/>
          </a:prstGeom>
        </p:spPr>
        <p:txBody>
          <a:bodyPr wrap="none">
            <a:spAutoFit/>
          </a:bodyPr>
          <a:lstStyle/>
          <a:p>
            <a:r>
              <a:rPr lang="en-US" b="1" u="sng" smtClean="0">
                <a:latin typeface="Times New Roman" panose="02020603050405020304" pitchFamily="18" charset="0"/>
                <a:ea typeface="Calibri" panose="020F0502020204030204" pitchFamily="34" charset="0"/>
              </a:rPr>
              <a:t>1.1Bảo </a:t>
            </a:r>
            <a:r>
              <a:rPr lang="en-US" b="1" u="sng">
                <a:latin typeface="Times New Roman" panose="02020603050405020304" pitchFamily="18" charset="0"/>
                <a:ea typeface="Calibri" panose="020F0502020204030204" pitchFamily="34" charset="0"/>
              </a:rPr>
              <a:t>mật ứng dụng web</a:t>
            </a:r>
            <a:endParaRPr lang="en-US"/>
          </a:p>
        </p:txBody>
      </p:sp>
    </p:spTree>
    <p:extLst>
      <p:ext uri="{BB962C8B-B14F-4D97-AF65-F5344CB8AC3E}">
        <p14:creationId xmlns:p14="http://schemas.microsoft.com/office/powerpoint/2010/main" val="42743524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802941" y="1089603"/>
            <a:ext cx="7946197" cy="3555124"/>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8"/>
          <p:cNvSpPr/>
          <p:nvPr/>
        </p:nvSpPr>
        <p:spPr>
          <a:xfrm>
            <a:off x="5314724" y="4107143"/>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5304621" y="4186503"/>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Nhóm 5</a:t>
            </a:r>
            <a:endParaRPr/>
          </a:p>
        </p:txBody>
      </p:sp>
      <p:grpSp>
        <p:nvGrpSpPr>
          <p:cNvPr id="1126" name="Google Shape;1126;p68"/>
          <p:cNvGrpSpPr/>
          <p:nvPr/>
        </p:nvGrpSpPr>
        <p:grpSpPr>
          <a:xfrm>
            <a:off x="377056" y="4173401"/>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29" name="Google Shape;1129;p68"/>
          <p:cNvGrpSpPr/>
          <p:nvPr/>
        </p:nvGrpSpPr>
        <p:grpSpPr>
          <a:xfrm>
            <a:off x="7482472" y="414719"/>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8111005" y="4190093"/>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2720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854923" y="1151010"/>
            <a:ext cx="2008800" cy="146100"/>
            <a:chOff x="570148" y="2965778"/>
            <a:chExt cx="2008800" cy="146100"/>
          </a:xfrm>
        </p:grpSpPr>
        <p:sp>
          <p:nvSpPr>
            <p:cNvPr id="1140" name="Google Shape;1140;p68"/>
            <p:cNvSpPr/>
            <p:nvPr/>
          </p:nvSpPr>
          <p:spPr>
            <a:xfrm>
              <a:off x="570148" y="2965778"/>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769090" y="2991828"/>
              <a:ext cx="303144" cy="94000"/>
              <a:chOff x="5685325" y="1141909"/>
              <a:chExt cx="304790" cy="94501"/>
            </a:xfrm>
          </p:grpSpPr>
          <p:sp>
            <p:nvSpPr>
              <p:cNvPr id="1142" name="Google Shape;1142;p68"/>
              <p:cNvSpPr/>
              <p:nvPr/>
            </p:nvSpPr>
            <p:spPr>
              <a:xfrm>
                <a:off x="5685325" y="1141909"/>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895615" y="1141910"/>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6;p72"/>
          <p:cNvSpPr txBox="1">
            <a:spLocks/>
          </p:cNvSpPr>
          <p:nvPr/>
        </p:nvSpPr>
        <p:spPr>
          <a:xfrm>
            <a:off x="-212386" y="662782"/>
            <a:ext cx="3180062"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1.Kết quả</a:t>
            </a:r>
            <a:endParaRPr lang="en-US" sz="3200" b="1">
              <a:solidFill>
                <a:srgbClr val="FF0000"/>
              </a:solidFill>
              <a:effectLst>
                <a:outerShdw blurRad="38100" dist="38100" dir="2700000" algn="tl">
                  <a:srgbClr val="000000">
                    <a:alpha val="43137"/>
                  </a:srgbClr>
                </a:outerShdw>
              </a:effectLst>
            </a:endParaRPr>
          </a:p>
        </p:txBody>
      </p:sp>
      <p:sp>
        <p:nvSpPr>
          <p:cNvPr id="4" name="Rectangle 3"/>
          <p:cNvSpPr/>
          <p:nvPr/>
        </p:nvSpPr>
        <p:spPr>
          <a:xfrm>
            <a:off x="2506718" y="2302436"/>
            <a:ext cx="6181518" cy="1936428"/>
          </a:xfrm>
          <a:prstGeom prst="rect">
            <a:avLst/>
          </a:prstGeom>
        </p:spPr>
        <p:txBody>
          <a:bodyPr wrap="square">
            <a:spAutoFit/>
          </a:bodyPr>
          <a:lstStyle/>
          <a:p>
            <a:pPr marL="342900" lvl="0" indent="-342900">
              <a:lnSpc>
                <a:spcPct val="107000"/>
              </a:lnSpc>
              <a:buFont typeface="Symbol" panose="05050102010706020507" pitchFamily="18" charset="2"/>
              <a:buChar char=""/>
            </a:pPr>
            <a:r>
              <a:rPr lang="en-US" b="1">
                <a:latin typeface="Calibri" panose="020F0502020204030204" pitchFamily="34" charset="0"/>
                <a:ea typeface="Calibri" panose="020F0502020204030204" pitchFamily="34" charset="0"/>
                <a:cs typeface="Times New Roman" panose="02020603050405020304" pitchFamily="18" charset="0"/>
              </a:rPr>
              <a:t>Mã hóa dữ liệu</a:t>
            </a:r>
            <a:r>
              <a:rPr lang="en-US">
                <a:latin typeface="Calibri" panose="020F0502020204030204" pitchFamily="34" charset="0"/>
                <a:ea typeface="Calibri" panose="020F0502020204030204" pitchFamily="34" charset="0"/>
                <a:cs typeface="Times New Roman" panose="02020603050405020304" pitchFamily="18" charset="0"/>
              </a:rPr>
              <a:t>: Các dữ liệu quan trọng như thông tin khách hàng và giao dịch được mã hóa để bảo vệ trước các truy cập trái phép.</a:t>
            </a:r>
          </a:p>
          <a:p>
            <a:pPr marL="342900" lvl="0" indent="-342900">
              <a:lnSpc>
                <a:spcPct val="107000"/>
              </a:lnSpc>
              <a:buFont typeface="Symbol" panose="05050102010706020507" pitchFamily="18" charset="2"/>
              <a:buChar char=""/>
            </a:pPr>
            <a:r>
              <a:rPr lang="en-US" b="1">
                <a:latin typeface="Calibri" panose="020F0502020204030204" pitchFamily="34" charset="0"/>
                <a:ea typeface="Calibri" panose="020F0502020204030204" pitchFamily="34" charset="0"/>
                <a:cs typeface="Times New Roman" panose="02020603050405020304" pitchFamily="18" charset="0"/>
              </a:rPr>
              <a:t>Quản lý quyền truy cập</a:t>
            </a:r>
            <a:r>
              <a:rPr lang="en-US">
                <a:latin typeface="Calibri" panose="020F0502020204030204" pitchFamily="34" charset="0"/>
                <a:ea typeface="Calibri" panose="020F0502020204030204" pitchFamily="34" charset="0"/>
                <a:cs typeface="Times New Roman" panose="02020603050405020304" pitchFamily="18" charset="0"/>
              </a:rPr>
              <a:t>: Hệ thống phân quyền rõ ràng, đảm bảo rằng chỉ các người dùng có quyền hợp lệ mới có thể truy cập vào các chức năng quản lý và chỉnh sửa dữ liệu.</a:t>
            </a:r>
          </a:p>
          <a:p>
            <a:pPr marL="342900" lvl="0" indent="-342900">
              <a:lnSpc>
                <a:spcPct val="107000"/>
              </a:lnSpc>
              <a:spcAft>
                <a:spcPts val="800"/>
              </a:spcAft>
              <a:buFont typeface="Symbol" panose="05050102010706020507" pitchFamily="18" charset="2"/>
              <a:buChar char=""/>
            </a:pPr>
            <a:r>
              <a:rPr lang="en-US" b="1">
                <a:latin typeface="Calibri" panose="020F0502020204030204" pitchFamily="34" charset="0"/>
                <a:ea typeface="Calibri" panose="020F0502020204030204" pitchFamily="34" charset="0"/>
                <a:cs typeface="Times New Roman" panose="02020603050405020304" pitchFamily="18" charset="0"/>
              </a:rPr>
              <a:t>Sử dụng các cơ chế bảo mật ,xác thực</a:t>
            </a:r>
            <a:r>
              <a:rPr lang="en-US">
                <a:latin typeface="Calibri" panose="020F0502020204030204" pitchFamily="34" charset="0"/>
                <a:ea typeface="Calibri" panose="020F0502020204030204" pitchFamily="34" charset="0"/>
                <a:cs typeface="Times New Roman" panose="02020603050405020304" pitchFamily="18" charset="0"/>
              </a:rPr>
              <a:t>: Các biện pháp này giúp bảo vệ cơ sở dữ liệu khỏi các cuộc tấn công như SQL Injection hoặc việc truy cập trái phép từ các nguồn không xác định.</a:t>
            </a:r>
          </a:p>
        </p:txBody>
      </p:sp>
      <p:sp>
        <p:nvSpPr>
          <p:cNvPr id="7" name="Rectangle 6"/>
          <p:cNvSpPr/>
          <p:nvPr/>
        </p:nvSpPr>
        <p:spPr>
          <a:xfrm>
            <a:off x="904223" y="1338360"/>
            <a:ext cx="2156360" cy="322845"/>
          </a:xfrm>
          <a:prstGeom prst="rect">
            <a:avLst/>
          </a:prstGeom>
        </p:spPr>
        <p:txBody>
          <a:bodyPr wrap="none">
            <a:spAutoFit/>
          </a:bodyPr>
          <a:lstStyle/>
          <a:p>
            <a:pPr lvl="0">
              <a:lnSpc>
                <a:spcPct val="107000"/>
              </a:lnSpc>
              <a:spcBef>
                <a:spcPts val="200"/>
              </a:spcBef>
            </a:pPr>
            <a:r>
              <a:rPr lang="en-US" b="1" u="sng" smtClean="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1.2. Bảo </a:t>
            </a:r>
            <a:r>
              <a:rPr lang="en-US" b="1" u="sng">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mật cơ sở dữ liệu</a:t>
            </a:r>
            <a:endParaRPr lang="en-US" b="1">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2715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grpSp>
        <p:nvGrpSpPr>
          <p:cNvPr id="1560" name="Google Shape;1560;p77"/>
          <p:cNvGrpSpPr/>
          <p:nvPr/>
        </p:nvGrpSpPr>
        <p:grpSpPr>
          <a:xfrm>
            <a:off x="7396235" y="1721853"/>
            <a:ext cx="1037670" cy="2045238"/>
            <a:chOff x="7396235" y="1721853"/>
            <a:chExt cx="1037670" cy="2045238"/>
          </a:xfrm>
        </p:grpSpPr>
        <p:sp>
          <p:nvSpPr>
            <p:cNvPr id="1561" name="Google Shape;1561;p77"/>
            <p:cNvSpPr/>
            <p:nvPr/>
          </p:nvSpPr>
          <p:spPr>
            <a:xfrm rot="10269652" flipH="1">
              <a:off x="7482000" y="2524334"/>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7"/>
            <p:cNvGrpSpPr/>
            <p:nvPr/>
          </p:nvGrpSpPr>
          <p:grpSpPr>
            <a:xfrm rot="2700000">
              <a:off x="7878629" y="1895395"/>
              <a:ext cx="564891" cy="178747"/>
              <a:chOff x="6872640" y="3355362"/>
              <a:chExt cx="564897" cy="178749"/>
            </a:xfrm>
          </p:grpSpPr>
          <p:sp>
            <p:nvSpPr>
              <p:cNvPr id="1563" name="Google Shape;1563;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77"/>
          <p:cNvGrpSpPr/>
          <p:nvPr/>
        </p:nvGrpSpPr>
        <p:grpSpPr>
          <a:xfrm>
            <a:off x="830933" y="2247684"/>
            <a:ext cx="1102217" cy="1865376"/>
            <a:chOff x="830933" y="2247684"/>
            <a:chExt cx="1102217" cy="1865376"/>
          </a:xfrm>
        </p:grpSpPr>
        <p:grpSp>
          <p:nvGrpSpPr>
            <p:cNvPr id="1566" name="Google Shape;1566;p77"/>
            <p:cNvGrpSpPr/>
            <p:nvPr/>
          </p:nvGrpSpPr>
          <p:grpSpPr>
            <a:xfrm flipH="1">
              <a:off x="830933" y="2247684"/>
              <a:ext cx="1102217" cy="1494740"/>
              <a:chOff x="7452861" y="1397649"/>
              <a:chExt cx="1102217" cy="1494740"/>
            </a:xfrm>
          </p:grpSpPr>
          <p:sp>
            <p:nvSpPr>
              <p:cNvPr id="1567" name="Google Shape;1567;p77"/>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77"/>
            <p:cNvGrpSpPr/>
            <p:nvPr/>
          </p:nvGrpSpPr>
          <p:grpSpPr>
            <a:xfrm rot="2700000">
              <a:off x="904191" y="3760770"/>
              <a:ext cx="564891" cy="178747"/>
              <a:chOff x="6872640" y="3355362"/>
              <a:chExt cx="564897" cy="178749"/>
            </a:xfrm>
          </p:grpSpPr>
          <p:sp>
            <p:nvSpPr>
              <p:cNvPr id="1570" name="Google Shape;1570;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2" name="Google Shape;1572;p77"/>
          <p:cNvSpPr/>
          <p:nvPr/>
        </p:nvSpPr>
        <p:spPr>
          <a:xfrm>
            <a:off x="1558336" y="2415300"/>
            <a:ext cx="25470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4" name="Google Shape;1574;p77"/>
          <p:cNvGrpSpPr/>
          <p:nvPr/>
        </p:nvGrpSpPr>
        <p:grpSpPr>
          <a:xfrm>
            <a:off x="1122211" y="2043826"/>
            <a:ext cx="3250800" cy="2629101"/>
            <a:chOff x="1185850" y="2040500"/>
            <a:chExt cx="3250800" cy="1735200"/>
          </a:xfrm>
        </p:grpSpPr>
        <p:sp>
          <p:nvSpPr>
            <p:cNvPr id="1575" name="Google Shape;1575;p77"/>
            <p:cNvSpPr/>
            <p:nvPr/>
          </p:nvSpPr>
          <p:spPr>
            <a:xfrm>
              <a:off x="1185850"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77"/>
            <p:cNvGrpSpPr/>
            <p:nvPr/>
          </p:nvGrpSpPr>
          <p:grpSpPr>
            <a:xfrm>
              <a:off x="1305555" y="2161975"/>
              <a:ext cx="3011400" cy="146100"/>
              <a:chOff x="1903880" y="1595950"/>
              <a:chExt cx="3011400" cy="146100"/>
            </a:xfrm>
          </p:grpSpPr>
          <p:sp>
            <p:nvSpPr>
              <p:cNvPr id="1577" name="Google Shape;1577;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77"/>
              <p:cNvGrpSpPr/>
              <p:nvPr/>
            </p:nvGrpSpPr>
            <p:grpSpPr>
              <a:xfrm rot="10800000" flipH="1">
                <a:off x="1934947" y="1622040"/>
                <a:ext cx="429322" cy="93999"/>
                <a:chOff x="5795037" y="809024"/>
                <a:chExt cx="431653" cy="94500"/>
              </a:xfrm>
            </p:grpSpPr>
            <p:sp>
              <p:nvSpPr>
                <p:cNvPr id="1579" name="Google Shape;1579;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84" name="Google Shape;1584;p7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77"/>
          <p:cNvGrpSpPr/>
          <p:nvPr/>
        </p:nvGrpSpPr>
        <p:grpSpPr>
          <a:xfrm>
            <a:off x="4728102" y="2005505"/>
            <a:ext cx="3250800" cy="2665506"/>
            <a:chOff x="4707338" y="2040500"/>
            <a:chExt cx="3250800" cy="1735200"/>
          </a:xfrm>
        </p:grpSpPr>
        <p:sp>
          <p:nvSpPr>
            <p:cNvPr id="1589" name="Google Shape;1589;p77"/>
            <p:cNvSpPr/>
            <p:nvPr/>
          </p:nvSpPr>
          <p:spPr>
            <a:xfrm>
              <a:off x="4707338"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1590;p77"/>
            <p:cNvGrpSpPr/>
            <p:nvPr/>
          </p:nvGrpSpPr>
          <p:grpSpPr>
            <a:xfrm>
              <a:off x="4827043" y="2161975"/>
              <a:ext cx="3011400" cy="146100"/>
              <a:chOff x="1903880" y="1595950"/>
              <a:chExt cx="3011400" cy="146100"/>
            </a:xfrm>
          </p:grpSpPr>
          <p:sp>
            <p:nvSpPr>
              <p:cNvPr id="1591" name="Google Shape;1591;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77"/>
              <p:cNvGrpSpPr/>
              <p:nvPr/>
            </p:nvGrpSpPr>
            <p:grpSpPr>
              <a:xfrm rot="10800000" flipH="1">
                <a:off x="1934947" y="1622040"/>
                <a:ext cx="429322" cy="93999"/>
                <a:chOff x="5795037" y="809024"/>
                <a:chExt cx="431653" cy="94500"/>
              </a:xfrm>
            </p:grpSpPr>
            <p:sp>
              <p:nvSpPr>
                <p:cNvPr id="1593" name="Google Shape;1593;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6" name="Google Shape;1596;p77"/>
          <p:cNvSpPr/>
          <p:nvPr/>
        </p:nvSpPr>
        <p:spPr>
          <a:xfrm>
            <a:off x="5059249" y="2426300"/>
            <a:ext cx="25470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txBox="1">
            <a:spLocks noGrp="1"/>
          </p:cNvSpPr>
          <p:nvPr>
            <p:ph type="title" idx="3"/>
          </p:nvPr>
        </p:nvSpPr>
        <p:spPr>
          <a:xfrm>
            <a:off x="5291263" y="2508350"/>
            <a:ext cx="20829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mtClean="0"/>
              <a:t>Khuyết điểm</a:t>
            </a:r>
            <a:endParaRPr/>
          </a:p>
        </p:txBody>
      </p:sp>
      <p:grpSp>
        <p:nvGrpSpPr>
          <p:cNvPr id="1599" name="Google Shape;1599;p77"/>
          <p:cNvGrpSpPr/>
          <p:nvPr/>
        </p:nvGrpSpPr>
        <p:grpSpPr>
          <a:xfrm>
            <a:off x="2709127" y="1763782"/>
            <a:ext cx="2261056" cy="2409512"/>
            <a:chOff x="775177" y="1606057"/>
            <a:chExt cx="2261056" cy="2409512"/>
          </a:xfrm>
        </p:grpSpPr>
        <p:sp>
          <p:nvSpPr>
            <p:cNvPr id="1600" name="Google Shape;1600;p77"/>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1596;p77"/>
          <p:cNvSpPr/>
          <p:nvPr/>
        </p:nvSpPr>
        <p:spPr>
          <a:xfrm>
            <a:off x="1456052" y="2429550"/>
            <a:ext cx="2626338"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txBox="1">
            <a:spLocks noGrp="1"/>
          </p:cNvSpPr>
          <p:nvPr>
            <p:ph type="title" idx="2"/>
          </p:nvPr>
        </p:nvSpPr>
        <p:spPr>
          <a:xfrm>
            <a:off x="1819091" y="2508350"/>
            <a:ext cx="20829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mtClean="0"/>
              <a:t>Ưu điểm</a:t>
            </a:r>
            <a:endParaRPr/>
          </a:p>
        </p:txBody>
      </p:sp>
      <p:sp>
        <p:nvSpPr>
          <p:cNvPr id="50" name="Google Shape;1326;p72"/>
          <p:cNvSpPr txBox="1">
            <a:spLocks/>
          </p:cNvSpPr>
          <p:nvPr/>
        </p:nvSpPr>
        <p:spPr>
          <a:xfrm>
            <a:off x="-250309" y="686430"/>
            <a:ext cx="6603811"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2.Ưu/Khuyết điểm hệ thống</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884036" y="2706447"/>
            <a:ext cx="3358055" cy="1986185"/>
          </a:xfrm>
          <a:prstGeom prst="rect">
            <a:avLst/>
          </a:prstGeom>
        </p:spPr>
        <p:txBody>
          <a:bodyPr wrap="square">
            <a:spAutoFit/>
          </a:bodyPr>
          <a:lstStyle/>
          <a:p>
            <a:pPr marL="342900" lvl="0" indent="-342900">
              <a:lnSpc>
                <a:spcPct val="107000"/>
              </a:lnSpc>
              <a:buFont typeface="Symbol" panose="05050102010706020507" pitchFamily="18" charset="2"/>
              <a:buChar char=""/>
            </a:pPr>
            <a:r>
              <a:rPr lang="en-US" sz="1050">
                <a:latin typeface="Calibri" panose="020F0502020204030204" pitchFamily="34" charset="0"/>
                <a:ea typeface="Calibri" panose="020F0502020204030204" pitchFamily="34" charset="0"/>
                <a:cs typeface="Times New Roman" panose="02020603050405020304" pitchFamily="18" charset="0"/>
              </a:rPr>
              <a:t>Bảo mật cao: Các biện pháp bảo mật đã được tích hợp hiệu quả, giúp hệ thống chống lại các tấn công phổ biến như XSS, SQL Injection, CSRF và đảm bảo an toàn cho thông tin người dùng.</a:t>
            </a:r>
          </a:p>
          <a:p>
            <a:pPr marL="342900" lvl="0" indent="-342900">
              <a:lnSpc>
                <a:spcPct val="107000"/>
              </a:lnSpc>
              <a:buFont typeface="Symbol" panose="05050102010706020507" pitchFamily="18" charset="2"/>
              <a:buChar char=""/>
            </a:pPr>
            <a:r>
              <a:rPr lang="en-US" sz="1050">
                <a:latin typeface="Calibri" panose="020F0502020204030204" pitchFamily="34" charset="0"/>
                <a:ea typeface="Calibri" panose="020F0502020204030204" pitchFamily="34" charset="0"/>
                <a:cs typeface="Times New Roman" panose="02020603050405020304" pitchFamily="18" charset="0"/>
              </a:rPr>
              <a:t>Quản lý người dùng và phân quyền linh hoạt: Hệ thống phân quyền người dùng rõ ràng và chặt chẽ, giúp kiểm soát tốt việc truy cập dữ liệu và chức năng của hệ thống.</a:t>
            </a:r>
          </a:p>
          <a:p>
            <a:pPr marL="342900" lvl="0" indent="-342900">
              <a:lnSpc>
                <a:spcPct val="107000"/>
              </a:lnSpc>
              <a:spcAft>
                <a:spcPts val="800"/>
              </a:spcAft>
              <a:buFont typeface="Symbol" panose="05050102010706020507" pitchFamily="18" charset="2"/>
              <a:buChar char=""/>
            </a:pPr>
            <a:r>
              <a:rPr lang="en-US" sz="1050">
                <a:latin typeface="Calibri" panose="020F0502020204030204" pitchFamily="34" charset="0"/>
                <a:ea typeface="Calibri" panose="020F0502020204030204" pitchFamily="34" charset="0"/>
                <a:cs typeface="Times New Roman" panose="02020603050405020304" pitchFamily="18" charset="0"/>
              </a:rPr>
              <a:t>Mã hóa dữ liệu người dùng: mã hóa mật khẩu người dùng bằng Bcrypt , đảm bảo dữ liệu an toàn , bảo mật.</a:t>
            </a:r>
          </a:p>
        </p:txBody>
      </p:sp>
      <p:sp>
        <p:nvSpPr>
          <p:cNvPr id="5" name="Rectangle 4"/>
          <p:cNvSpPr/>
          <p:nvPr/>
        </p:nvSpPr>
        <p:spPr>
          <a:xfrm>
            <a:off x="4702327" y="2846450"/>
            <a:ext cx="3023871" cy="783804"/>
          </a:xfrm>
          <a:prstGeom prst="rect">
            <a:avLst/>
          </a:prstGeom>
        </p:spPr>
        <p:txBody>
          <a:bodyPr wrap="square">
            <a:spAutoFit/>
          </a:bodyPr>
          <a:lstStyle/>
          <a:p>
            <a:pPr marL="342900" lvl="0" indent="-342900">
              <a:lnSpc>
                <a:spcPct val="107000"/>
              </a:lnSpc>
              <a:spcAft>
                <a:spcPts val="800"/>
              </a:spcAft>
              <a:buFont typeface="Symbol" panose="05050102010706020507" pitchFamily="18" charset="2"/>
              <a:buChar char=""/>
            </a:pPr>
            <a:r>
              <a:rPr lang="en-US" sz="1050">
                <a:latin typeface="Calibri" panose="020F0502020204030204" pitchFamily="34" charset="0"/>
                <a:ea typeface="Calibri" panose="020F0502020204030204" pitchFamily="34" charset="0"/>
                <a:cs typeface="Times New Roman" panose="02020603050405020304" pitchFamily="18" charset="0"/>
              </a:rPr>
              <a:t>Khả năng mở rộng và hiệu suất: Việc mã hóa và bảo vệ dữ liệu có thể ảnh hưởng đến hiệu suất của hệ thống, đặc biệt khi dữ liệu cần xử lý lớn hoặc có nhiều người dùng đồng thời.</a:t>
            </a:r>
          </a:p>
        </p:txBody>
      </p:sp>
    </p:spTree>
    <p:extLst>
      <p:ext uri="{BB962C8B-B14F-4D97-AF65-F5344CB8AC3E}">
        <p14:creationId xmlns:p14="http://schemas.microsoft.com/office/powerpoint/2010/main" val="2779653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310794" y="1057350"/>
            <a:ext cx="898667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Mật khẩu quá yếu và ngầm định</a:t>
            </a:r>
            <a:endParaRPr sz="2000"/>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715004" y="2105187"/>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5063368" y="1688321"/>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 name="Google Shape;1482;p75"/>
          <p:cNvGrpSpPr/>
          <p:nvPr/>
        </p:nvGrpSpPr>
        <p:grpSpPr>
          <a:xfrm rot="-2700000" flipH="1">
            <a:off x="8569623" y="1553884"/>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709654" y="402513"/>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25;p72"/>
          <p:cNvSpPr txBox="1">
            <a:spLocks/>
          </p:cNvSpPr>
          <p:nvPr/>
        </p:nvSpPr>
        <p:spPr>
          <a:xfrm>
            <a:off x="340458" y="713444"/>
            <a:ext cx="4105601" cy="284999"/>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rgbClr val="FF0000"/>
                </a:solidFill>
                <a:effectLst>
                  <a:outerShdw blurRad="38100" dist="38100" dir="2700000" algn="tl">
                    <a:srgbClr val="000000">
                      <a:alpha val="43137"/>
                    </a:srgbClr>
                  </a:outerShdw>
                </a:effectLst>
              </a:rPr>
              <a:t>1. Bảo mật CSDL</a:t>
            </a:r>
          </a:p>
        </p:txBody>
      </p:sp>
      <p:sp>
        <p:nvSpPr>
          <p:cNvPr id="4" name="Rectangle 3"/>
          <p:cNvSpPr/>
          <p:nvPr/>
        </p:nvSpPr>
        <p:spPr>
          <a:xfrm>
            <a:off x="425875" y="1432250"/>
            <a:ext cx="4572000" cy="553357"/>
          </a:xfrm>
          <a:prstGeom prst="rect">
            <a:avLst/>
          </a:prstGeom>
        </p:spPr>
        <p:txBody>
          <a:bodyPr>
            <a:spAutoFit/>
          </a:bodyPr>
          <a:lstStyle/>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Code set mật khẩu ngầm định là random và kiểm tra độ mạnh mật khẩu:</a:t>
            </a:r>
          </a:p>
        </p:txBody>
      </p:sp>
      <p:pic>
        <p:nvPicPr>
          <p:cNvPr id="26" name="Picture 25"/>
          <p:cNvPicPr/>
          <p:nvPr/>
        </p:nvPicPr>
        <p:blipFill>
          <a:blip r:embed="rId4"/>
          <a:stretch>
            <a:fillRect/>
          </a:stretch>
        </p:blipFill>
        <p:spPr>
          <a:xfrm>
            <a:off x="1832329" y="1730838"/>
            <a:ext cx="6756823" cy="2998816"/>
          </a:xfrm>
          <a:prstGeom prst="rect">
            <a:avLst/>
          </a:prstGeom>
        </p:spPr>
      </p:pic>
    </p:spTree>
    <p:extLst>
      <p:ext uri="{BB962C8B-B14F-4D97-AF65-F5344CB8AC3E}">
        <p14:creationId xmlns:p14="http://schemas.microsoft.com/office/powerpoint/2010/main" val="13388081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grpSp>
        <p:nvGrpSpPr>
          <p:cNvPr id="1153" name="Google Shape;1153;p69"/>
          <p:cNvGrpSpPr/>
          <p:nvPr/>
        </p:nvGrpSpPr>
        <p:grpSpPr>
          <a:xfrm>
            <a:off x="1149854" y="1893561"/>
            <a:ext cx="1781264" cy="2440669"/>
            <a:chOff x="1039496" y="1247175"/>
            <a:chExt cx="1781264" cy="2440669"/>
          </a:xfrm>
        </p:grpSpPr>
        <p:sp>
          <p:nvSpPr>
            <p:cNvPr id="1154" name="Google Shape;1154;p69"/>
            <p:cNvSpPr/>
            <p:nvPr/>
          </p:nvSpPr>
          <p:spPr>
            <a:xfrm>
              <a:off x="18772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9"/>
            <p:cNvSpPr/>
            <p:nvPr/>
          </p:nvSpPr>
          <p:spPr>
            <a:xfrm>
              <a:off x="24705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9"/>
            <p:cNvSpPr/>
            <p:nvPr/>
          </p:nvSpPr>
          <p:spPr>
            <a:xfrm>
              <a:off x="1039496" y="2919089"/>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9"/>
            <p:cNvSpPr/>
            <p:nvPr/>
          </p:nvSpPr>
          <p:spPr>
            <a:xfrm>
              <a:off x="1231447" y="1358016"/>
              <a:ext cx="1196796" cy="2329827"/>
            </a:xfrm>
            <a:custGeom>
              <a:avLst/>
              <a:gdLst/>
              <a:ahLst/>
              <a:cxnLst/>
              <a:rect l="l" t="t" r="r" b="b"/>
              <a:pathLst>
                <a:path w="29993" h="58388" extrusionOk="0">
                  <a:moveTo>
                    <a:pt x="3082" y="1"/>
                  </a:moveTo>
                  <a:cubicBezTo>
                    <a:pt x="1392" y="1"/>
                    <a:pt x="23" y="1576"/>
                    <a:pt x="0" y="3516"/>
                  </a:cubicBezTo>
                  <a:lnTo>
                    <a:pt x="0" y="54850"/>
                  </a:lnTo>
                  <a:cubicBezTo>
                    <a:pt x="0" y="56813"/>
                    <a:pt x="1370" y="58388"/>
                    <a:pt x="3082" y="58388"/>
                  </a:cubicBezTo>
                  <a:lnTo>
                    <a:pt x="26934" y="58388"/>
                  </a:lnTo>
                  <a:cubicBezTo>
                    <a:pt x="28623" y="58388"/>
                    <a:pt x="29993" y="56813"/>
                    <a:pt x="29993" y="54850"/>
                  </a:cubicBezTo>
                  <a:lnTo>
                    <a:pt x="29993" y="3516"/>
                  </a:lnTo>
                  <a:cubicBezTo>
                    <a:pt x="29993" y="1576"/>
                    <a:pt x="28623" y="1"/>
                    <a:pt x="26934" y="1"/>
                  </a:cubicBezTo>
                  <a:close/>
                </a:path>
              </a:pathLst>
            </a:custGeom>
            <a:solidFill>
              <a:schemeClr val="accent1"/>
            </a:solidFill>
            <a:ln>
              <a:noFill/>
            </a:ln>
            <a:effectLst>
              <a:outerShdw blurRad="57150" dist="19050" dir="5400000" algn="bl" rotWithShape="0">
                <a:schemeClr val="dk1">
                  <a:alpha val="50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9"/>
            <p:cNvSpPr/>
            <p:nvPr/>
          </p:nvSpPr>
          <p:spPr>
            <a:xfrm>
              <a:off x="1291540" y="1418150"/>
              <a:ext cx="1077487" cy="2209601"/>
            </a:xfrm>
            <a:custGeom>
              <a:avLst/>
              <a:gdLst/>
              <a:ahLst/>
              <a:cxnLst/>
              <a:rect l="l" t="t" r="r" b="b"/>
              <a:pathLst>
                <a:path w="27003" h="55375" extrusionOk="0">
                  <a:moveTo>
                    <a:pt x="2192" y="0"/>
                  </a:moveTo>
                  <a:cubicBezTo>
                    <a:pt x="982" y="0"/>
                    <a:pt x="1" y="982"/>
                    <a:pt x="1" y="2191"/>
                  </a:cubicBezTo>
                  <a:lnTo>
                    <a:pt x="1" y="53183"/>
                  </a:lnTo>
                  <a:cubicBezTo>
                    <a:pt x="1" y="54393"/>
                    <a:pt x="982" y="55374"/>
                    <a:pt x="2192" y="55374"/>
                  </a:cubicBezTo>
                  <a:lnTo>
                    <a:pt x="24812" y="55374"/>
                  </a:lnTo>
                  <a:cubicBezTo>
                    <a:pt x="26021" y="55374"/>
                    <a:pt x="27003" y="54393"/>
                    <a:pt x="27003" y="53183"/>
                  </a:cubicBezTo>
                  <a:lnTo>
                    <a:pt x="27003" y="2191"/>
                  </a:lnTo>
                  <a:cubicBezTo>
                    <a:pt x="27003" y="982"/>
                    <a:pt x="26021" y="0"/>
                    <a:pt x="248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9"/>
            <p:cNvSpPr/>
            <p:nvPr/>
          </p:nvSpPr>
          <p:spPr>
            <a:xfrm>
              <a:off x="1397202" y="1683182"/>
              <a:ext cx="866203" cy="1885353"/>
            </a:xfrm>
            <a:custGeom>
              <a:avLst/>
              <a:gdLst/>
              <a:ahLst/>
              <a:cxnLst/>
              <a:rect l="l" t="t" r="r" b="b"/>
              <a:pathLst>
                <a:path w="21708" h="47249" extrusionOk="0">
                  <a:moveTo>
                    <a:pt x="0" y="0"/>
                  </a:moveTo>
                  <a:lnTo>
                    <a:pt x="0" y="47249"/>
                  </a:lnTo>
                  <a:lnTo>
                    <a:pt x="21707" y="47249"/>
                  </a:lnTo>
                  <a:lnTo>
                    <a:pt x="21707" y="0"/>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9"/>
            <p:cNvSpPr/>
            <p:nvPr/>
          </p:nvSpPr>
          <p:spPr>
            <a:xfrm>
              <a:off x="1598470" y="1407216"/>
              <a:ext cx="487329" cy="84753"/>
            </a:xfrm>
            <a:custGeom>
              <a:avLst/>
              <a:gdLst/>
              <a:ahLst/>
              <a:cxnLst/>
              <a:rect l="l" t="t" r="r" b="b"/>
              <a:pathLst>
                <a:path w="12213" h="2124" extrusionOk="0">
                  <a:moveTo>
                    <a:pt x="1" y="0"/>
                  </a:moveTo>
                  <a:cubicBezTo>
                    <a:pt x="1" y="1164"/>
                    <a:pt x="959" y="2123"/>
                    <a:pt x="2123" y="2123"/>
                  </a:cubicBezTo>
                  <a:lnTo>
                    <a:pt x="10067" y="2123"/>
                  </a:lnTo>
                  <a:cubicBezTo>
                    <a:pt x="11254" y="2123"/>
                    <a:pt x="12212" y="1164"/>
                    <a:pt x="1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9"/>
            <p:cNvSpPr/>
            <p:nvPr/>
          </p:nvSpPr>
          <p:spPr>
            <a:xfrm>
              <a:off x="1073872" y="2093938"/>
              <a:ext cx="1048358" cy="757828"/>
            </a:xfrm>
            <a:custGeom>
              <a:avLst/>
              <a:gdLst/>
              <a:ahLst/>
              <a:cxnLst/>
              <a:rect l="l" t="t" r="r" b="b"/>
              <a:pathLst>
                <a:path w="26273" h="18992" extrusionOk="0">
                  <a:moveTo>
                    <a:pt x="2443" y="1"/>
                  </a:moveTo>
                  <a:cubicBezTo>
                    <a:pt x="1096" y="1"/>
                    <a:pt x="0" y="1073"/>
                    <a:pt x="0" y="2420"/>
                  </a:cubicBezTo>
                  <a:lnTo>
                    <a:pt x="0" y="16549"/>
                  </a:lnTo>
                  <a:cubicBezTo>
                    <a:pt x="0" y="17896"/>
                    <a:pt x="1096" y="18991"/>
                    <a:pt x="2443" y="18991"/>
                  </a:cubicBezTo>
                  <a:lnTo>
                    <a:pt x="23830" y="18991"/>
                  </a:lnTo>
                  <a:cubicBezTo>
                    <a:pt x="25177" y="18991"/>
                    <a:pt x="26272" y="17896"/>
                    <a:pt x="26272" y="16549"/>
                  </a:cubicBezTo>
                  <a:lnTo>
                    <a:pt x="26272" y="2420"/>
                  </a:lnTo>
                  <a:cubicBezTo>
                    <a:pt x="26272" y="1073"/>
                    <a:pt x="25177" y="1"/>
                    <a:pt x="23830"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9"/>
            <p:cNvSpPr/>
            <p:nvPr/>
          </p:nvSpPr>
          <p:spPr>
            <a:xfrm>
              <a:off x="1269674" y="2437299"/>
              <a:ext cx="123019" cy="303339"/>
            </a:xfrm>
            <a:custGeom>
              <a:avLst/>
              <a:gdLst/>
              <a:ahLst/>
              <a:cxnLst/>
              <a:rect l="l" t="t" r="r" b="b"/>
              <a:pathLst>
                <a:path w="3083" h="7602" extrusionOk="0">
                  <a:moveTo>
                    <a:pt x="1530" y="1"/>
                  </a:moveTo>
                  <a:cubicBezTo>
                    <a:pt x="686" y="1"/>
                    <a:pt x="1" y="708"/>
                    <a:pt x="1" y="1553"/>
                  </a:cubicBezTo>
                  <a:lnTo>
                    <a:pt x="1" y="6049"/>
                  </a:lnTo>
                  <a:cubicBezTo>
                    <a:pt x="1" y="6917"/>
                    <a:pt x="686" y="7602"/>
                    <a:pt x="1530" y="7602"/>
                  </a:cubicBezTo>
                  <a:cubicBezTo>
                    <a:pt x="2397" y="7602"/>
                    <a:pt x="3082" y="6917"/>
                    <a:pt x="3082" y="6049"/>
                  </a:cubicBezTo>
                  <a:lnTo>
                    <a:pt x="3082" y="1553"/>
                  </a:lnTo>
                  <a:cubicBezTo>
                    <a:pt x="3082" y="708"/>
                    <a:pt x="2397" y="1"/>
                    <a:pt x="1530" y="1"/>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9"/>
            <p:cNvSpPr/>
            <p:nvPr/>
          </p:nvSpPr>
          <p:spPr>
            <a:xfrm>
              <a:off x="1447280" y="2307975"/>
              <a:ext cx="123897" cy="432663"/>
            </a:xfrm>
            <a:custGeom>
              <a:avLst/>
              <a:gdLst/>
              <a:ahLst/>
              <a:cxnLst/>
              <a:rect l="l" t="t" r="r" b="b"/>
              <a:pathLst>
                <a:path w="3105" h="10843" extrusionOk="0">
                  <a:moveTo>
                    <a:pt x="1553" y="1"/>
                  </a:moveTo>
                  <a:cubicBezTo>
                    <a:pt x="686" y="1"/>
                    <a:pt x="1" y="685"/>
                    <a:pt x="1" y="1530"/>
                  </a:cubicBezTo>
                  <a:lnTo>
                    <a:pt x="1" y="9290"/>
                  </a:lnTo>
                  <a:cubicBezTo>
                    <a:pt x="1" y="10158"/>
                    <a:pt x="686" y="10843"/>
                    <a:pt x="1553" y="10843"/>
                  </a:cubicBezTo>
                  <a:cubicBezTo>
                    <a:pt x="2397" y="10843"/>
                    <a:pt x="3105" y="10158"/>
                    <a:pt x="3105" y="9290"/>
                  </a:cubicBezTo>
                  <a:lnTo>
                    <a:pt x="3105" y="1530"/>
                  </a:lnTo>
                  <a:cubicBezTo>
                    <a:pt x="3105" y="685"/>
                    <a:pt x="2397" y="1"/>
                    <a:pt x="1553" y="1"/>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9"/>
            <p:cNvSpPr/>
            <p:nvPr/>
          </p:nvSpPr>
          <p:spPr>
            <a:xfrm>
              <a:off x="1625803" y="2204149"/>
              <a:ext cx="122980" cy="536489"/>
            </a:xfrm>
            <a:custGeom>
              <a:avLst/>
              <a:gdLst/>
              <a:ahLst/>
              <a:cxnLst/>
              <a:rect l="l" t="t" r="r" b="b"/>
              <a:pathLst>
                <a:path w="3082" h="13445" extrusionOk="0">
                  <a:moveTo>
                    <a:pt x="1530" y="0"/>
                  </a:moveTo>
                  <a:cubicBezTo>
                    <a:pt x="685" y="0"/>
                    <a:pt x="1" y="685"/>
                    <a:pt x="1" y="1553"/>
                  </a:cubicBezTo>
                  <a:lnTo>
                    <a:pt x="1" y="11892"/>
                  </a:lnTo>
                  <a:cubicBezTo>
                    <a:pt x="1" y="12760"/>
                    <a:pt x="685" y="13445"/>
                    <a:pt x="1530" y="13445"/>
                  </a:cubicBezTo>
                  <a:cubicBezTo>
                    <a:pt x="2397" y="13445"/>
                    <a:pt x="3082" y="12760"/>
                    <a:pt x="3082" y="11892"/>
                  </a:cubicBezTo>
                  <a:lnTo>
                    <a:pt x="3082" y="1553"/>
                  </a:lnTo>
                  <a:cubicBezTo>
                    <a:pt x="3082" y="685"/>
                    <a:pt x="2397" y="0"/>
                    <a:pt x="1530" y="0"/>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p:nvPr/>
          </p:nvSpPr>
          <p:spPr>
            <a:xfrm>
              <a:off x="1803409" y="2403622"/>
              <a:ext cx="123897" cy="337017"/>
            </a:xfrm>
            <a:custGeom>
              <a:avLst/>
              <a:gdLst/>
              <a:ahLst/>
              <a:cxnLst/>
              <a:rect l="l" t="t" r="r" b="b"/>
              <a:pathLst>
                <a:path w="3105" h="8446" extrusionOk="0">
                  <a:moveTo>
                    <a:pt x="1553" y="0"/>
                  </a:moveTo>
                  <a:cubicBezTo>
                    <a:pt x="685" y="0"/>
                    <a:pt x="0" y="708"/>
                    <a:pt x="0" y="1552"/>
                  </a:cubicBezTo>
                  <a:lnTo>
                    <a:pt x="0" y="6893"/>
                  </a:lnTo>
                  <a:cubicBezTo>
                    <a:pt x="0" y="7761"/>
                    <a:pt x="685" y="8446"/>
                    <a:pt x="1553" y="8446"/>
                  </a:cubicBezTo>
                  <a:cubicBezTo>
                    <a:pt x="2397" y="8446"/>
                    <a:pt x="3105" y="7761"/>
                    <a:pt x="3105" y="6893"/>
                  </a:cubicBezTo>
                  <a:lnTo>
                    <a:pt x="3105" y="1552"/>
                  </a:lnTo>
                  <a:cubicBezTo>
                    <a:pt x="3105" y="708"/>
                    <a:pt x="2397" y="0"/>
                    <a:pt x="1553" y="0"/>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9"/>
            <p:cNvSpPr/>
            <p:nvPr/>
          </p:nvSpPr>
          <p:spPr>
            <a:xfrm>
              <a:off x="2178288" y="1247175"/>
              <a:ext cx="452525" cy="452525"/>
            </a:xfrm>
            <a:custGeom>
              <a:avLst/>
              <a:gdLst/>
              <a:ahLst/>
              <a:cxnLst/>
              <a:rect l="l" t="t" r="r" b="b"/>
              <a:pathLst>
                <a:path w="18101" h="18101" extrusionOk="0">
                  <a:moveTo>
                    <a:pt x="9062" y="1"/>
                  </a:moveTo>
                  <a:cubicBezTo>
                    <a:pt x="4063" y="1"/>
                    <a:pt x="0" y="4041"/>
                    <a:pt x="0" y="9039"/>
                  </a:cubicBezTo>
                  <a:cubicBezTo>
                    <a:pt x="0" y="14038"/>
                    <a:pt x="4063" y="18101"/>
                    <a:pt x="9062" y="18101"/>
                  </a:cubicBezTo>
                  <a:cubicBezTo>
                    <a:pt x="14061" y="18101"/>
                    <a:pt x="18101" y="14038"/>
                    <a:pt x="18101" y="9039"/>
                  </a:cubicBezTo>
                  <a:cubicBezTo>
                    <a:pt x="18101" y="4041"/>
                    <a:pt x="14061" y="1"/>
                    <a:pt x="9062" y="1"/>
                  </a:cubicBezTo>
                  <a:close/>
                </a:path>
              </a:pathLst>
            </a:custGeom>
            <a:gradFill>
              <a:gsLst>
                <a:gs pos="0">
                  <a:srgbClr val="5352EE"/>
                </a:gs>
                <a:gs pos="100000">
                  <a:srgbClr val="7882F3"/>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9"/>
            <p:cNvSpPr/>
            <p:nvPr/>
          </p:nvSpPr>
          <p:spPr>
            <a:xfrm>
              <a:off x="2339188" y="1337325"/>
              <a:ext cx="130700" cy="131275"/>
            </a:xfrm>
            <a:custGeom>
              <a:avLst/>
              <a:gdLst/>
              <a:ahLst/>
              <a:cxnLst/>
              <a:rect l="l" t="t" r="r" b="b"/>
              <a:pathLst>
                <a:path w="5228" h="5251" extrusionOk="0">
                  <a:moveTo>
                    <a:pt x="2626" y="1"/>
                  </a:moveTo>
                  <a:cubicBezTo>
                    <a:pt x="1165" y="1"/>
                    <a:pt x="1" y="1188"/>
                    <a:pt x="1" y="2626"/>
                  </a:cubicBezTo>
                  <a:cubicBezTo>
                    <a:pt x="1" y="4087"/>
                    <a:pt x="1165" y="5251"/>
                    <a:pt x="2626" y="5251"/>
                  </a:cubicBezTo>
                  <a:cubicBezTo>
                    <a:pt x="4064" y="5251"/>
                    <a:pt x="5228" y="4087"/>
                    <a:pt x="5228" y="2626"/>
                  </a:cubicBezTo>
                  <a:cubicBezTo>
                    <a:pt x="5228" y="1188"/>
                    <a:pt x="4064" y="1"/>
                    <a:pt x="2626"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9"/>
            <p:cNvSpPr/>
            <p:nvPr/>
          </p:nvSpPr>
          <p:spPr>
            <a:xfrm>
              <a:off x="2294688" y="1490825"/>
              <a:ext cx="219725" cy="118150"/>
            </a:xfrm>
            <a:custGeom>
              <a:avLst/>
              <a:gdLst/>
              <a:ahLst/>
              <a:cxnLst/>
              <a:rect l="l" t="t" r="r" b="b"/>
              <a:pathLst>
                <a:path w="8789" h="4726" extrusionOk="0">
                  <a:moveTo>
                    <a:pt x="4406" y="1"/>
                  </a:moveTo>
                  <a:cubicBezTo>
                    <a:pt x="2397" y="1"/>
                    <a:pt x="708" y="1256"/>
                    <a:pt x="1" y="2991"/>
                  </a:cubicBezTo>
                  <a:cubicBezTo>
                    <a:pt x="1165" y="4064"/>
                    <a:pt x="2694" y="4726"/>
                    <a:pt x="4406" y="4726"/>
                  </a:cubicBezTo>
                  <a:cubicBezTo>
                    <a:pt x="6095" y="4726"/>
                    <a:pt x="7647" y="4064"/>
                    <a:pt x="8788" y="2991"/>
                  </a:cubicBezTo>
                  <a:cubicBezTo>
                    <a:pt x="8104" y="1256"/>
                    <a:pt x="6392" y="1"/>
                    <a:pt x="4406"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69"/>
          <p:cNvSpPr/>
          <p:nvPr/>
        </p:nvSpPr>
        <p:spPr>
          <a:xfrm flipH="1">
            <a:off x="2569227" y="2188285"/>
            <a:ext cx="5985941" cy="23298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9"/>
          <p:cNvSpPr/>
          <p:nvPr/>
        </p:nvSpPr>
        <p:spPr>
          <a:xfrm flipH="1">
            <a:off x="5065946" y="3994750"/>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9"/>
          <p:cNvSpPr txBox="1">
            <a:spLocks noGrp="1"/>
          </p:cNvSpPr>
          <p:nvPr>
            <p:ph type="title"/>
          </p:nvPr>
        </p:nvSpPr>
        <p:spPr>
          <a:xfrm flipH="1">
            <a:off x="5216638" y="4092356"/>
            <a:ext cx="29946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mtClean="0"/>
              <a:t>—Nhóm 5</a:t>
            </a:r>
            <a:endParaRPr/>
          </a:p>
        </p:txBody>
      </p:sp>
      <p:sp>
        <p:nvSpPr>
          <p:cNvPr id="1173" name="Google Shape;1173;p69"/>
          <p:cNvSpPr/>
          <p:nvPr/>
        </p:nvSpPr>
        <p:spPr>
          <a:xfrm flipH="1">
            <a:off x="5183713" y="4083963"/>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69"/>
          <p:cNvGrpSpPr/>
          <p:nvPr/>
        </p:nvGrpSpPr>
        <p:grpSpPr>
          <a:xfrm flipH="1">
            <a:off x="6366133" y="2152570"/>
            <a:ext cx="2008800" cy="146100"/>
            <a:chOff x="847125" y="3296850"/>
            <a:chExt cx="2008800" cy="146100"/>
          </a:xfrm>
        </p:grpSpPr>
        <p:sp>
          <p:nvSpPr>
            <p:cNvPr id="1175" name="Google Shape;1175;p69"/>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69"/>
            <p:cNvGrpSpPr/>
            <p:nvPr/>
          </p:nvGrpSpPr>
          <p:grpSpPr>
            <a:xfrm rot="10800000" flipH="1">
              <a:off x="878209" y="3322949"/>
              <a:ext cx="429322" cy="93999"/>
              <a:chOff x="5795037" y="809024"/>
              <a:chExt cx="431653" cy="94500"/>
            </a:xfrm>
          </p:grpSpPr>
          <p:sp>
            <p:nvSpPr>
              <p:cNvPr id="1177" name="Google Shape;1177;p69"/>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9"/>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9"/>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0" name="Google Shape;1180;p6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9">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69"/>
          <p:cNvGrpSpPr/>
          <p:nvPr/>
        </p:nvGrpSpPr>
        <p:grpSpPr>
          <a:xfrm>
            <a:off x="4062246" y="1601299"/>
            <a:ext cx="891300" cy="486300"/>
            <a:chOff x="6930163" y="1358338"/>
            <a:chExt cx="891300" cy="486300"/>
          </a:xfrm>
        </p:grpSpPr>
        <p:sp>
          <p:nvSpPr>
            <p:cNvPr id="1185" name="Google Shape;1185;p69"/>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 name="Google Shape;1186;p69"/>
            <p:cNvGrpSpPr/>
            <p:nvPr/>
          </p:nvGrpSpPr>
          <p:grpSpPr>
            <a:xfrm>
              <a:off x="7109579" y="1554476"/>
              <a:ext cx="532464" cy="94014"/>
              <a:chOff x="4703325" y="2297975"/>
              <a:chExt cx="242525" cy="42825"/>
            </a:xfrm>
          </p:grpSpPr>
          <p:sp>
            <p:nvSpPr>
              <p:cNvPr id="1187" name="Google Shape;1187;p69"/>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9"/>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9"/>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69"/>
          <p:cNvGrpSpPr/>
          <p:nvPr/>
        </p:nvGrpSpPr>
        <p:grpSpPr>
          <a:xfrm>
            <a:off x="3221047" y="4244278"/>
            <a:ext cx="627083" cy="436814"/>
            <a:chOff x="5779976" y="1418876"/>
            <a:chExt cx="421200" cy="293400"/>
          </a:xfrm>
        </p:grpSpPr>
        <p:sp>
          <p:nvSpPr>
            <p:cNvPr id="1191" name="Google Shape;1191;p69"/>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9"/>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 name="Google Shape;1326;p72"/>
          <p:cNvSpPr txBox="1">
            <a:spLocks/>
          </p:cNvSpPr>
          <p:nvPr/>
        </p:nvSpPr>
        <p:spPr>
          <a:xfrm>
            <a:off x="-80859" y="686876"/>
            <a:ext cx="6603811" cy="330402"/>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smtClean="0">
                <a:solidFill>
                  <a:srgbClr val="FF0000"/>
                </a:solidFill>
                <a:effectLst>
                  <a:outerShdw blurRad="38100" dist="38100" dir="2700000" algn="tl">
                    <a:srgbClr val="000000">
                      <a:alpha val="43137"/>
                    </a:srgbClr>
                  </a:outerShdw>
                </a:effectLst>
              </a:rPr>
              <a:t>3.Hướng phát triển tương lai</a:t>
            </a:r>
            <a:endParaRPr lang="en-US" sz="3200" b="1">
              <a:solidFill>
                <a:srgbClr val="FF0000"/>
              </a:solidFill>
              <a:effectLst>
                <a:outerShdw blurRad="38100" dist="38100" dir="2700000" algn="tl">
                  <a:srgbClr val="000000">
                    <a:alpha val="43137"/>
                  </a:srgbClr>
                </a:outerShdw>
              </a:effectLst>
            </a:endParaRPr>
          </a:p>
        </p:txBody>
      </p:sp>
      <p:sp>
        <p:nvSpPr>
          <p:cNvPr id="3" name="Rectangle 2"/>
          <p:cNvSpPr/>
          <p:nvPr/>
        </p:nvSpPr>
        <p:spPr>
          <a:xfrm>
            <a:off x="2687169" y="2232327"/>
            <a:ext cx="5656680" cy="1737720"/>
          </a:xfrm>
          <a:prstGeom prst="rect">
            <a:avLst/>
          </a:prstGeom>
        </p:spPr>
        <p:txBody>
          <a:bodyPr wrap="square">
            <a:spAutoFit/>
          </a:bodyPr>
          <a:lstStyle/>
          <a:p>
            <a:pPr>
              <a:lnSpc>
                <a:spcPct val="107000"/>
              </a:lnSpc>
              <a:spcAft>
                <a:spcPts val="800"/>
              </a:spcAft>
            </a:pPr>
            <a:r>
              <a:rPr lang="en-US" sz="1100" b="1">
                <a:latin typeface="Times New Roman" panose="02020603050405020304" pitchFamily="18" charset="0"/>
                <a:ea typeface="Calibri" panose="020F0502020204030204" pitchFamily="34" charset="0"/>
                <a:cs typeface="Times New Roman" panose="02020603050405020304" pitchFamily="18" charset="0"/>
              </a:rPr>
              <a:t>Tăng cường khả năng mở rộng</a:t>
            </a:r>
            <a:r>
              <a:rPr lang="en-US" sz="1100">
                <a:latin typeface="Times New Roman" panose="02020603050405020304" pitchFamily="18" charset="0"/>
                <a:ea typeface="Calibri" panose="020F0502020204030204" pitchFamily="34" charset="0"/>
                <a:cs typeface="Times New Roman" panose="02020603050405020304" pitchFamily="18" charset="0"/>
              </a:rPr>
              <a:t>: Cải thiện khả năng mở rộng của hệ thống để có thể đáp ứng nhu cầu ngày càng tăng của người dùng và các doanh nghiệp nông sản. Điều này có thể bao gồm việc sử dụng các giải pháp đám mây để lưu trữ dữ liệu và cải thiện hiệu suất.</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b="1">
                <a:latin typeface="Times New Roman" panose="02020603050405020304" pitchFamily="18" charset="0"/>
                <a:ea typeface="Calibri" panose="020F0502020204030204" pitchFamily="34" charset="0"/>
                <a:cs typeface="Times New Roman" panose="02020603050405020304" pitchFamily="18" charset="0"/>
              </a:rPr>
              <a:t>Cải thiện bảo mật với các công nghệ mới:</a:t>
            </a:r>
            <a:r>
              <a:rPr lang="en-US" sz="1100">
                <a:latin typeface="Times New Roman" panose="02020603050405020304" pitchFamily="18" charset="0"/>
                <a:ea typeface="Calibri" panose="020F0502020204030204" pitchFamily="34" charset="0"/>
                <a:cs typeface="Times New Roman" panose="02020603050405020304" pitchFamily="18" charset="0"/>
              </a:rPr>
              <a:t> Triển khai các công nghệ bảo mật tiên tiến hơn như xác thực sinh trắc học (vân tay, nhận diện khuôn mặt) hoặc mã hóa toàn diện dữ liệu (end-to-end encryption) để bảo vệ tốt hơn nữa các thông tin nhạy cảm.</a:t>
            </a:r>
            <a:endParaRPr lang="en-US" sz="1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b="1">
                <a:latin typeface="Times New Roman" panose="02020603050405020304" pitchFamily="18" charset="0"/>
                <a:ea typeface="Calibri" panose="020F0502020204030204" pitchFamily="34" charset="0"/>
                <a:cs typeface="Times New Roman" panose="02020603050405020304" pitchFamily="18" charset="0"/>
              </a:rPr>
              <a:t>Tự động hóa bảo mật:</a:t>
            </a:r>
            <a:r>
              <a:rPr lang="en-US" sz="1100">
                <a:latin typeface="Times New Roman" panose="02020603050405020304" pitchFamily="18" charset="0"/>
                <a:ea typeface="Calibri" panose="020F0502020204030204" pitchFamily="34" charset="0"/>
                <a:cs typeface="Times New Roman" panose="02020603050405020304" pitchFamily="18" charset="0"/>
              </a:rPr>
              <a:t> Phát triển các công cụ tự động kiểm tra và phát hiện lỗ hổng bảo mật trong hệ thống để có thể nhanh chóng cập nhật và vá lỗi bảo mật khi có nguy cơ.</a:t>
            </a:r>
            <a:endParaRPr lang="en-US" sz="11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30446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859"/>
        <p:cNvGrpSpPr/>
        <p:nvPr/>
      </p:nvGrpSpPr>
      <p:grpSpPr>
        <a:xfrm>
          <a:off x="0" y="0"/>
          <a:ext cx="0" cy="0"/>
          <a:chOff x="0" y="0"/>
          <a:chExt cx="0" cy="0"/>
        </a:xfrm>
      </p:grpSpPr>
      <p:sp>
        <p:nvSpPr>
          <p:cNvPr id="3860" name="Google Shape;3860;p116"/>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smtClean="0"/>
              <a:t>CẢM ƠN THẦY VÀ CÁC BẠN ĐÃ LẮNG NGHE !</a:t>
            </a:r>
            <a:endParaRPr sz="4800"/>
          </a:p>
        </p:txBody>
      </p:sp>
      <p:grpSp>
        <p:nvGrpSpPr>
          <p:cNvPr id="3861" name="Google Shape;3861;p116"/>
          <p:cNvGrpSpPr/>
          <p:nvPr/>
        </p:nvGrpSpPr>
        <p:grpSpPr>
          <a:xfrm>
            <a:off x="459624" y="1652622"/>
            <a:ext cx="1074309" cy="356822"/>
            <a:chOff x="1725115" y="1291147"/>
            <a:chExt cx="519090" cy="172403"/>
          </a:xfrm>
        </p:grpSpPr>
        <p:sp>
          <p:nvSpPr>
            <p:cNvPr id="3862" name="Google Shape;3862;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116"/>
          <p:cNvGrpSpPr/>
          <p:nvPr/>
        </p:nvGrpSpPr>
        <p:grpSpPr>
          <a:xfrm>
            <a:off x="7613138" y="901175"/>
            <a:ext cx="809645" cy="537909"/>
            <a:chOff x="1082550" y="590325"/>
            <a:chExt cx="586954" cy="389958"/>
          </a:xfrm>
        </p:grpSpPr>
        <p:sp>
          <p:nvSpPr>
            <p:cNvPr id="3866" name="Google Shape;3866;p116"/>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6"/>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116"/>
          <p:cNvGrpSpPr/>
          <p:nvPr/>
        </p:nvGrpSpPr>
        <p:grpSpPr>
          <a:xfrm>
            <a:off x="7360408" y="3015703"/>
            <a:ext cx="761142" cy="252794"/>
            <a:chOff x="1725115" y="1291147"/>
            <a:chExt cx="519090" cy="172403"/>
          </a:xfrm>
        </p:grpSpPr>
        <p:sp>
          <p:nvSpPr>
            <p:cNvPr id="3869" name="Google Shape;3869;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116"/>
          <p:cNvGrpSpPr/>
          <p:nvPr/>
        </p:nvGrpSpPr>
        <p:grpSpPr>
          <a:xfrm>
            <a:off x="7252065" y="575147"/>
            <a:ext cx="620134" cy="233914"/>
            <a:chOff x="6872640" y="3300197"/>
            <a:chExt cx="620134" cy="233914"/>
          </a:xfrm>
        </p:grpSpPr>
        <p:sp>
          <p:nvSpPr>
            <p:cNvPr id="3873" name="Google Shape;3873;p116"/>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116"/>
          <p:cNvGrpSpPr/>
          <p:nvPr/>
        </p:nvGrpSpPr>
        <p:grpSpPr>
          <a:xfrm rot="1719536">
            <a:off x="2327205" y="4026362"/>
            <a:ext cx="575168" cy="188877"/>
            <a:chOff x="6872640" y="3345236"/>
            <a:chExt cx="575161" cy="188875"/>
          </a:xfrm>
        </p:grpSpPr>
        <p:sp>
          <p:nvSpPr>
            <p:cNvPr id="3876" name="Google Shape;3876;p11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116"/>
          <p:cNvGrpSpPr/>
          <p:nvPr/>
        </p:nvGrpSpPr>
        <p:grpSpPr>
          <a:xfrm>
            <a:off x="1161595" y="2977127"/>
            <a:ext cx="924185" cy="1323604"/>
            <a:chOff x="5116556" y="2401406"/>
            <a:chExt cx="693937" cy="993846"/>
          </a:xfrm>
        </p:grpSpPr>
        <p:sp>
          <p:nvSpPr>
            <p:cNvPr id="3879" name="Google Shape;3879;p116"/>
            <p:cNvSpPr/>
            <p:nvPr/>
          </p:nvSpPr>
          <p:spPr>
            <a:xfrm>
              <a:off x="5116556" y="2401406"/>
              <a:ext cx="693937" cy="993846"/>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5208650" y="2996199"/>
              <a:ext cx="509992" cy="35712"/>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5208650" y="3268818"/>
              <a:ext cx="242386" cy="35933"/>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5208650" y="3086932"/>
              <a:ext cx="509992" cy="35933"/>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5208650" y="3177875"/>
              <a:ext cx="509992" cy="35933"/>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5147719" y="2426206"/>
              <a:ext cx="33664" cy="33653"/>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5214781" y="2426206"/>
              <a:ext cx="33664" cy="33653"/>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5281865" y="2426206"/>
              <a:ext cx="33664" cy="33653"/>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5147719" y="2486904"/>
              <a:ext cx="631633" cy="435881"/>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5147940" y="2539425"/>
              <a:ext cx="631412" cy="383361"/>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5494903" y="2571717"/>
              <a:ext cx="132785" cy="132797"/>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116"/>
          <p:cNvGrpSpPr/>
          <p:nvPr/>
        </p:nvGrpSpPr>
        <p:grpSpPr>
          <a:xfrm>
            <a:off x="801762" y="3909841"/>
            <a:ext cx="994974" cy="421912"/>
            <a:chOff x="3011608" y="3219926"/>
            <a:chExt cx="566840" cy="240351"/>
          </a:xfrm>
        </p:grpSpPr>
        <p:sp>
          <p:nvSpPr>
            <p:cNvPr id="3891" name="Google Shape;3891;p116"/>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116"/>
          <p:cNvGrpSpPr/>
          <p:nvPr/>
        </p:nvGrpSpPr>
        <p:grpSpPr>
          <a:xfrm>
            <a:off x="844075" y="1297075"/>
            <a:ext cx="1889100" cy="146100"/>
            <a:chOff x="2432300" y="1490925"/>
            <a:chExt cx="1889100" cy="146100"/>
          </a:xfrm>
        </p:grpSpPr>
        <p:sp>
          <p:nvSpPr>
            <p:cNvPr id="3902" name="Google Shape;3902;p116"/>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116"/>
            <p:cNvGrpSpPr/>
            <p:nvPr/>
          </p:nvGrpSpPr>
          <p:grpSpPr>
            <a:xfrm rot="10800000" flipH="1">
              <a:off x="2497649" y="1516972"/>
              <a:ext cx="429322" cy="93999"/>
              <a:chOff x="5795037" y="809024"/>
              <a:chExt cx="431653" cy="94500"/>
            </a:xfrm>
          </p:grpSpPr>
          <p:sp>
            <p:nvSpPr>
              <p:cNvPr id="3904" name="Google Shape;3904;p1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7" name="Google Shape;3907;p11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3955</Words>
  <Application>Microsoft Office PowerPoint</Application>
  <PresentationFormat>On-screen Show (16:9)</PresentationFormat>
  <Paragraphs>340</Paragraphs>
  <Slides>91</Slides>
  <Notes>91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91</vt:i4>
      </vt:variant>
    </vt:vector>
  </HeadingPairs>
  <TitlesOfParts>
    <vt:vector size="103" baseType="lpstr">
      <vt:lpstr>Open Sans</vt:lpstr>
      <vt:lpstr>Roboto Condensed Light</vt:lpstr>
      <vt:lpstr>Montserrat</vt:lpstr>
      <vt:lpstr>Consolas</vt:lpstr>
      <vt:lpstr>Darker Grotesque Medium</vt:lpstr>
      <vt:lpstr>Calibri</vt:lpstr>
      <vt:lpstr>Calibri Light</vt:lpstr>
      <vt:lpstr>Arial</vt:lpstr>
      <vt:lpstr>Symbol</vt:lpstr>
      <vt:lpstr>Darker Grotesque</vt:lpstr>
      <vt:lpstr>Times New Roman</vt:lpstr>
      <vt:lpstr>Multi-Business Company Website by Slidesgo</vt:lpstr>
      <vt:lpstr>Group 5 Xây dựng website bán nông sản đảm bảo an toàn bảo mật</vt:lpstr>
      <vt:lpstr>05</vt:lpstr>
      <vt:lpstr>Demo</vt:lpstr>
      <vt:lpstr>CHƯƠNG 1</vt:lpstr>
      <vt:lpstr>I. GIỚI THIỆU</vt:lpstr>
      <vt:lpstr>CHƯƠNG II</vt:lpstr>
      <vt:lpstr>II.DEMO</vt:lpstr>
      <vt:lpstr>Mật khẩu quá yếu và ngầm định</vt:lpstr>
      <vt:lpstr>Mật khẩu quá yếu và ngầm định</vt:lpstr>
      <vt:lpstr>Mật khẩu quá yếu và ngầm định</vt:lpstr>
      <vt:lpstr>Mật khẩu quá yếu và ngầm định</vt:lpstr>
      <vt:lpstr>Mật khẩu quá yếu và ngầm định</vt:lpstr>
      <vt:lpstr>Lỗi chèn mã SQL</vt:lpstr>
      <vt:lpstr>Nguyên nhân</vt:lpstr>
      <vt:lpstr>Ví dụ</vt:lpstr>
      <vt:lpstr>PowerPoint Presentation</vt:lpstr>
      <vt:lpstr>Mục đích</vt:lpstr>
      <vt:lpstr>Cách phòng chống</vt:lpstr>
      <vt:lpstr>PowerPoint Presentation</vt:lpstr>
      <vt:lpstr>PowerPoint Presentation</vt:lpstr>
      <vt:lpstr>Cấp đặc quyền quá mức cho người dùng</vt:lpstr>
      <vt:lpstr>Cấp đặc quyền quá mức cho người dùng</vt:lpstr>
      <vt:lpstr>Cấp đặc quyền quá mức cho người dùng</vt:lpstr>
      <vt:lpstr>Cấp đặc quyền quá mức cho người dùng</vt:lpstr>
      <vt:lpstr>Cấp đặc quyền quá mức cho người dùng</vt:lpstr>
      <vt:lpstr>Cấp đặc quyền quá mức cho người dùng</vt:lpstr>
      <vt:lpstr>Cấp đặc quyền quá mức cho người dùng</vt:lpstr>
      <vt:lpstr>Cấp đặc quyền quá mức cho người dùng</vt:lpstr>
      <vt:lpstr>Cấp đặc quyền quá mức cho người dùng</vt:lpstr>
      <vt:lpstr>Dữ liệu không được mã hóa</vt:lpstr>
      <vt:lpstr>Dữ liệu không được mã hóa</vt:lpstr>
      <vt:lpstr>Dữ liệu không được mã hóa</vt:lpstr>
      <vt:lpstr>Tấn công từ chối dịch vụ</vt:lpstr>
      <vt:lpstr>Tấn công từ chối dịch vụ</vt:lpstr>
      <vt:lpstr>Tấn công từ chối dịch vụ</vt:lpstr>
      <vt:lpstr>Tấn công từ chối dịch vụ</vt:lpstr>
      <vt:lpstr>Sao lưu dự phòng cơ sở dữ liệu</vt:lpstr>
      <vt:lpstr>Sao lưu dự phòng cơ sở dữ liệu</vt:lpstr>
      <vt:lpstr>Sao lưu dự phòng cơ sở dữ liệu</vt:lpstr>
      <vt:lpstr>Sao lưu dự phòng cơ sở dữ liệu</vt:lpstr>
      <vt:lpstr>Sao lưu dự phòng cơ sở dữ liệu</vt:lpstr>
      <vt:lpstr>Sao lưu dự phòng cơ sở dữ liệu</vt:lpstr>
      <vt:lpstr>Sao lưu dự phòng cơ sở dữ liệu</vt:lpstr>
      <vt:lpstr>Sao lưu dự phòng cơ sở dữ liệu</vt:lpstr>
      <vt:lpstr>Sao lưu dự phòng cơ sở dữ liệu</vt:lpstr>
      <vt:lpstr>Sao lưu dự phòng cơ sở dữ liệu</vt:lpstr>
      <vt:lpstr>Sao lưu dự phòng cơ sở dữ liệu</vt:lpstr>
      <vt:lpstr>Sao lưu dự phòng cơ sở dữ liệu</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Chèn mã HTML và Cross-site Scripting (XSS)</vt:lpstr>
      <vt:lpstr>Tấn công chèn mã (SQL Injection)</vt:lpstr>
      <vt:lpstr>PowerPoint Presentation</vt:lpstr>
      <vt:lpstr>Cách phòng chống</vt:lpstr>
      <vt:lpstr>PowerPoint Presentation</vt:lpstr>
      <vt:lpstr>PowerPoint Presentation</vt:lpstr>
      <vt:lpstr>PowerPoint Presentation</vt:lpstr>
      <vt:lpstr>Tấn công vào trình duyệt web và sự riêng tư người dùng</vt:lpstr>
      <vt:lpstr>Tấn công vào trình duyệt web và sự riêng tư người dùng</vt:lpstr>
      <vt:lpstr>Tấn công vào trình duyệt web và sự riêng tư người dùng</vt:lpstr>
      <vt:lpstr>Ghi log các thao tác trên trình duyệt</vt:lpstr>
      <vt:lpstr>Ghi log các thao tác trên trình duyệt</vt:lpstr>
      <vt:lpstr>Ghi log các thao tác trên trình duyệt</vt:lpstr>
      <vt:lpstr>Ghi log các thao tác trên trình duyệt</vt:lpstr>
      <vt:lpstr>Ghi log các thao tác trên trình duyệt</vt:lpstr>
      <vt:lpstr>Ghi log các thao tác trên trình duyệt</vt:lpstr>
      <vt:lpstr>Ghi log các thao tác trên trình duyệt</vt:lpstr>
      <vt:lpstr>Ghi log các thao tác trên trình duyệt</vt:lpstr>
      <vt:lpstr>CHƯƠNG III</vt:lpstr>
      <vt:lpstr>III.KẾT LUẬN</vt:lpstr>
      <vt:lpstr>Nhóm 5</vt:lpstr>
      <vt:lpstr>Nhóm 5</vt:lpstr>
      <vt:lpstr>Khuyết điểm</vt:lpstr>
      <vt:lpstr>—Nhóm 5</vt:lpstr>
      <vt:lpstr>CẢM ƠN THẦY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5 Xây dựng website bán nông sản đảm bảo an toàn bảo mật</dc:title>
  <cp:lastModifiedBy>HUU TRI</cp:lastModifiedBy>
  <cp:revision>28</cp:revision>
  <dcterms:modified xsi:type="dcterms:W3CDTF">2024-12-26T07:52:18Z</dcterms:modified>
</cp:coreProperties>
</file>